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90" r:id="rId6"/>
    <p:sldId id="291" r:id="rId7"/>
    <p:sldId id="260" r:id="rId8"/>
    <p:sldId id="261" r:id="rId9"/>
    <p:sldId id="262" r:id="rId10"/>
    <p:sldId id="286" r:id="rId11"/>
    <p:sldId id="280" r:id="rId12"/>
    <p:sldId id="282" r:id="rId13"/>
    <p:sldId id="266" r:id="rId14"/>
    <p:sldId id="267" r:id="rId15"/>
    <p:sldId id="268" r:id="rId16"/>
    <p:sldId id="269" r:id="rId17"/>
    <p:sldId id="281" r:id="rId18"/>
    <p:sldId id="270" r:id="rId19"/>
    <p:sldId id="271" r:id="rId20"/>
    <p:sldId id="287" r:id="rId21"/>
    <p:sldId id="288" r:id="rId22"/>
    <p:sldId id="289" r:id="rId23"/>
    <p:sldId id="275" r:id="rId24"/>
    <p:sldId id="284" r:id="rId25"/>
    <p:sldId id="285" r:id="rId26"/>
    <p:sldId id="279" r:id="rId27"/>
    <p:sldId id="278" r:id="rId28"/>
  </p:sldIdLst>
  <p:sldSz cx="9144000" cy="5143500" type="screen16x9"/>
  <p:notesSz cx="6858000" cy="9144000"/>
  <p:embeddedFontLst>
    <p:embeddedFont>
      <p:font typeface="Figtree" pitchFamily="2" charset="0"/>
      <p:regular r:id="rId30"/>
      <p:bold r:id="rId31"/>
      <p:italic r:id="rId32"/>
      <p:boldItalic r:id="rId33"/>
    </p:embeddedFont>
    <p:embeddedFont>
      <p:font typeface="Figtree SemiBold" pitchFamily="2" charset="0"/>
      <p:regular r:id="rId34"/>
      <p:bold r:id="rId35"/>
      <p:italic r:id="rId36"/>
      <p:boldItalic r:id="rId37"/>
    </p:embeddedFont>
    <p:embeddedFont>
      <p:font typeface="Montserrat" pitchFamily="2" charset="77"/>
      <p:regular r:id="rId38"/>
      <p:bold r:id="rId39"/>
      <p:italic r:id="rId40"/>
      <p:boldItalic r:id="rId41"/>
    </p:embeddedFont>
    <p:embeddedFont>
      <p:font typeface="Proxima Nova" panose="02000506030000020004" pitchFamily="2" charset="0"/>
      <p:regular r:id="rId42"/>
      <p:bold r:id="rId43"/>
      <p:italic r:id="rId44"/>
      <p:boldItalic r:id="rId45"/>
    </p:embeddedFont>
    <p:embeddedFont>
      <p:font typeface="Proxima Nova Extrabold" panose="02000506030000020004" pitchFamily="2" charset="0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747775"/>
          </p15:clr>
        </p15:guide>
        <p15:guide id="2" pos="2903" userDrawn="1">
          <p15:clr>
            <a:srgbClr val="747775"/>
          </p15:clr>
        </p15:guide>
        <p15:guide id="3" pos="431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icJjUWUQsogFi+5JpXuswtwqjx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00"/>
    <a:srgbClr val="163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726"/>
  </p:normalViewPr>
  <p:slideViewPr>
    <p:cSldViewPr snapToGrid="0">
      <p:cViewPr varScale="1">
        <p:scale>
          <a:sx n="154" d="100"/>
          <a:sy n="154" d="100"/>
        </p:scale>
        <p:origin x="656" y="192"/>
      </p:cViewPr>
      <p:guideLst>
        <p:guide orient="horz" pos="1643"/>
        <p:guide pos="2903"/>
        <p:guide pos="4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cb13a39be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3cb13a39be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>
          <a:extLst>
            <a:ext uri="{FF2B5EF4-FFF2-40B4-BE49-F238E27FC236}">
              <a16:creationId xmlns:a16="http://schemas.microsoft.com/office/drawing/2014/main" id="{ED25582B-ED69-F9F2-1C21-3F9C9E22D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8:notes">
            <a:extLst>
              <a:ext uri="{FF2B5EF4-FFF2-40B4-BE49-F238E27FC236}">
                <a16:creationId xmlns:a16="http://schemas.microsoft.com/office/drawing/2014/main" id="{BA9D8E8F-60B0-64EE-CBA2-35A23B7A3B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8:notes">
            <a:extLst>
              <a:ext uri="{FF2B5EF4-FFF2-40B4-BE49-F238E27FC236}">
                <a16:creationId xmlns:a16="http://schemas.microsoft.com/office/drawing/2014/main" id="{70A7C8BC-5ABD-52F3-2A77-39FC905DD1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6184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1A411C3D-D3AC-02D9-AD47-EF35F8B71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10E27A9B-BD53-3792-A731-7064024FE9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C54D8524-E2E4-C49C-D5C4-0CD82D513C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5571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87656488-0DC9-F29A-D1E7-1CFA404C0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D613E340-72EB-F347-F47A-0D73F827D3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144C50A9-7BB9-DE12-C67A-7E17E4F19E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59477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A8C4B63B-C090-C44E-0B7F-7A60213B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AFD1DD3D-D958-AC83-94F6-25D2747C1B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97F42CEA-6124-CF38-4204-4E7D144558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795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>
          <a:extLst>
            <a:ext uri="{FF2B5EF4-FFF2-40B4-BE49-F238E27FC236}">
              <a16:creationId xmlns:a16="http://schemas.microsoft.com/office/drawing/2014/main" id="{C21C5CF4-49CF-57F1-40B9-4599A77A3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7:notes">
            <a:extLst>
              <a:ext uri="{FF2B5EF4-FFF2-40B4-BE49-F238E27FC236}">
                <a16:creationId xmlns:a16="http://schemas.microsoft.com/office/drawing/2014/main" id="{8CD8AD1C-DB11-5679-A713-ECEC9115DF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7:notes">
            <a:extLst>
              <a:ext uri="{FF2B5EF4-FFF2-40B4-BE49-F238E27FC236}">
                <a16:creationId xmlns:a16="http://schemas.microsoft.com/office/drawing/2014/main" id="{2EC19E1B-AB92-F861-1BD7-6DBC151313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11162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1342650db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1342650db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1342650db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1342650db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6" name="Google Shape;436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4D06DFA9-3388-F094-D269-29AC982DE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>
            <a:extLst>
              <a:ext uri="{FF2B5EF4-FFF2-40B4-BE49-F238E27FC236}">
                <a16:creationId xmlns:a16="http://schemas.microsoft.com/office/drawing/2014/main" id="{313F6501-D9AE-129C-5F8F-6B46635116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>
            <a:extLst>
              <a:ext uri="{FF2B5EF4-FFF2-40B4-BE49-F238E27FC236}">
                <a16:creationId xmlns:a16="http://schemas.microsoft.com/office/drawing/2014/main" id="{1ECA8A56-A575-50AB-F532-476F473630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5817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>
          <a:extLst>
            <a:ext uri="{FF2B5EF4-FFF2-40B4-BE49-F238E27FC236}">
              <a16:creationId xmlns:a16="http://schemas.microsoft.com/office/drawing/2014/main" id="{C338F56F-C7F0-248C-058B-17D2A7C8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>
            <a:extLst>
              <a:ext uri="{FF2B5EF4-FFF2-40B4-BE49-F238E27FC236}">
                <a16:creationId xmlns:a16="http://schemas.microsoft.com/office/drawing/2014/main" id="{365B1207-D96E-C0D3-1A6F-243F8B58C7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>
            <a:extLst>
              <a:ext uri="{FF2B5EF4-FFF2-40B4-BE49-F238E27FC236}">
                <a16:creationId xmlns:a16="http://schemas.microsoft.com/office/drawing/2014/main" id="{19EFC5E0-C644-AB67-AB7C-4CA398AD42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054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311700" y="1360445"/>
            <a:ext cx="3613500" cy="15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subTitle" idx="2"/>
          </p:nvPr>
        </p:nvSpPr>
        <p:spPr>
          <a:xfrm>
            <a:off x="311700" y="4699375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81">
          <p15:clr>
            <a:srgbClr val="E46962"/>
          </p15:clr>
        </p15:guide>
        <p15:guide id="2" orient="horz" pos="1757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_NUMBER_1">
    <p:bg>
      <p:bgPr>
        <a:solidFill>
          <a:schemeClr val="dk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6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title"/>
          </p:nvPr>
        </p:nvSpPr>
        <p:spPr>
          <a:xfrm>
            <a:off x="65520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body" idx="2"/>
          </p:nvPr>
        </p:nvSpPr>
        <p:spPr>
          <a:xfrm>
            <a:off x="655200" y="1877425"/>
            <a:ext cx="6423300" cy="11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1">
    <p:bg>
      <p:bgPr>
        <a:solidFill>
          <a:schemeClr val="dk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2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63" name="Google Shape;63;p25" title="OFBR_Logo_nega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2">
  <p:cSld name="SECTION_HEADER_2_2_1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7" title="Asset 36_BG.png"/>
          <p:cNvPicPr preferRelativeResize="0"/>
          <p:nvPr/>
        </p:nvPicPr>
        <p:blipFill rotWithShape="1">
          <a:blip r:embed="rId2">
            <a:alphaModFix/>
          </a:blip>
          <a:srcRect l="15735" t="25316" r="17419"/>
          <a:stretch/>
        </p:blipFill>
        <p:spPr>
          <a:xfrm>
            <a:off x="-18925" y="0"/>
            <a:ext cx="9162926" cy="3484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27"/>
          <p:cNvCxnSpPr/>
          <p:nvPr/>
        </p:nvCxnSpPr>
        <p:spPr>
          <a:xfrm rot="10800000">
            <a:off x="-18925" y="4486275"/>
            <a:ext cx="70419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" name="Google Shape;67;p27"/>
          <p:cNvSpPr txBox="1">
            <a:spLocks noGrp="1"/>
          </p:cNvSpPr>
          <p:nvPr>
            <p:ph type="title"/>
          </p:nvPr>
        </p:nvSpPr>
        <p:spPr>
          <a:xfrm>
            <a:off x="5819775" y="3821425"/>
            <a:ext cx="3081600" cy="84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7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Figtree SemiBold"/>
              <a:buNone/>
              <a:defRPr sz="27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title" idx="2"/>
          </p:nvPr>
        </p:nvSpPr>
        <p:spPr>
          <a:xfrm>
            <a:off x="628650" y="230450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Figtree SemiBold"/>
              <a:buNone/>
              <a:defRPr sz="100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0" name="Google Shape;70;p27" title="Asset 9@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 Section 2">
  <p:cSld name="SECTION_HEADER_2_1_1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9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669350" y="3917604"/>
            <a:ext cx="6367800" cy="12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gtree SemiBold"/>
              <a:buNone/>
              <a:defRPr sz="36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title" idx="2"/>
          </p:nvPr>
        </p:nvSpPr>
        <p:spPr>
          <a:xfrm>
            <a:off x="656930" y="3258225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Figtree SemiBold"/>
              <a:buNone/>
              <a:defRPr sz="4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Figtree SemiBold"/>
              <a:buNone/>
              <a:defRPr sz="82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6" name="Google Shape;76;p29" title="Asset 9@2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8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 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0"/>
          <p:cNvSpPr txBox="1">
            <a:spLocks noGrp="1"/>
          </p:cNvSpPr>
          <p:nvPr>
            <p:ph type="title"/>
          </p:nvPr>
        </p:nvSpPr>
        <p:spPr>
          <a:xfrm>
            <a:off x="654600" y="759600"/>
            <a:ext cx="37650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body" idx="1"/>
          </p:nvPr>
        </p:nvSpPr>
        <p:spPr>
          <a:xfrm>
            <a:off x="654600" y="2602800"/>
            <a:ext cx="3174600" cy="1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subTitle" idx="2"/>
          </p:nvPr>
        </p:nvSpPr>
        <p:spPr>
          <a:xfrm>
            <a:off x="654600" y="1868400"/>
            <a:ext cx="420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1" name="Google Shape;81;p3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82" name="Google Shape;82;p30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_AND_BODY 2_1_1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2"/>
          <p:cNvSpPr txBox="1">
            <a:spLocks noGrp="1"/>
          </p:cNvSpPr>
          <p:nvPr>
            <p:ph type="title"/>
          </p:nvPr>
        </p:nvSpPr>
        <p:spPr>
          <a:xfrm>
            <a:off x="654600" y="759600"/>
            <a:ext cx="37650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body" idx="1"/>
          </p:nvPr>
        </p:nvSpPr>
        <p:spPr>
          <a:xfrm>
            <a:off x="654600" y="2602800"/>
            <a:ext cx="3174600" cy="1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subTitle" idx="2"/>
          </p:nvPr>
        </p:nvSpPr>
        <p:spPr>
          <a:xfrm>
            <a:off x="654600" y="1868400"/>
            <a:ext cx="420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3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89" name="Google Shape;89;p32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None/>
              <a:defRPr sz="9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3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1" name="Google Shape;91;p32" title="Asset 9@2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">
    <p:bg>
      <p:bgPr>
        <a:solidFill>
          <a:schemeClr val="dk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38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95" name="Google Shape;95;p38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3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7" name="Google Shape;97;p38" title="OFBR_Logo_nega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SemiBold"/>
              <a:buNone/>
              <a:defRPr sz="48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00" name="Google Shape;100;p39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01" name="Google Shape;101;p39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39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03" name="Google Shape;103;p39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6" name="Google Shape;106;p4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7" name="Google Shape;107;p4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08" name="Google Shape;108;p40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4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0" name="Google Shape;110;p40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3" name="Google Shape;113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4" name="Google Shape;114;p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5" name="Google Shape;115;p41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16" name="Google Shape;116;p41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41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8" name="Google Shape;118;p41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2">
  <p:cSld name="SECTION_HEADER_3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 sz="34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1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2"/>
          </p:nvPr>
        </p:nvSpPr>
        <p:spPr>
          <a:xfrm>
            <a:off x="311700" y="4699375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81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1" name="Google Shape;121;p4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22" name="Google Shape;122;p42"/>
          <p:cNvSpPr txBox="1">
            <a:spLocks noGrp="1"/>
          </p:cNvSpPr>
          <p:nvPr>
            <p:ph type="subTitle" idx="1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4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4" name="Google Shape;124;p42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zul 2">
  <p:cSld name="ONE_COLUMN_TEXT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3"/>
          <p:cNvSpPr txBox="1">
            <a:spLocks noGrp="1"/>
          </p:cNvSpPr>
          <p:nvPr>
            <p:ph type="title"/>
          </p:nvPr>
        </p:nvSpPr>
        <p:spPr>
          <a:xfrm>
            <a:off x="516465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27" name="Google Shape;127;p43"/>
          <p:cNvSpPr txBox="1">
            <a:spLocks noGrp="1"/>
          </p:cNvSpPr>
          <p:nvPr>
            <p:ph type="body" idx="1"/>
          </p:nvPr>
        </p:nvSpPr>
        <p:spPr>
          <a:xfrm>
            <a:off x="5276175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28" name="Google Shape;128;p43"/>
          <p:cNvSpPr/>
          <p:nvPr/>
        </p:nvSpPr>
        <p:spPr>
          <a:xfrm>
            <a:off x="2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29" name="Google Shape;129;p43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4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1" name="Google Shape;131;p43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>
            <a:endParaRPr/>
          </a:p>
        </p:txBody>
      </p:sp>
      <p:sp>
        <p:nvSpPr>
          <p:cNvPr id="135" name="Google Shape;135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6" name="Google Shape;136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44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38" name="Google Shape;138;p44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4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40" name="Google Shape;140;p44" title="OFBR_Logo_nega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0"/>
            <a:ext cx="702258" cy="243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3" name="Google Shape;143;p4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44" name="Google Shape;144;p45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4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46" name="Google Shape;146;p45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9" name="Google Shape;149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46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1" name="Google Shape;151;p46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4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53" name="Google Shape;153;p46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1_1">
    <p:bg>
      <p:bgPr>
        <a:solidFill>
          <a:schemeClr val="dk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_1"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lt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_1">
    <p:bg>
      <p:bgPr>
        <a:solidFill>
          <a:schemeClr val="lt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9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5700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512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Branco 2">
  <p:cSld name="ONE_COLUMN_TEXT_1_1">
    <p:bg>
      <p:bgPr>
        <a:solidFill>
          <a:schemeClr val="dk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>
            <a:spLocks noGrp="1"/>
          </p:cNvSpPr>
          <p:nvPr>
            <p:ph type="title"/>
          </p:nvPr>
        </p:nvSpPr>
        <p:spPr>
          <a:xfrm>
            <a:off x="516465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body" idx="1"/>
          </p:nvPr>
        </p:nvSpPr>
        <p:spPr>
          <a:xfrm>
            <a:off x="5199975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1">
  <p:cSld name="SECTION_HEADER_2_2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6"/>
          <p:cNvSpPr txBox="1">
            <a:spLocks noGrp="1"/>
          </p:cNvSpPr>
          <p:nvPr>
            <p:ph type="title"/>
          </p:nvPr>
        </p:nvSpPr>
        <p:spPr>
          <a:xfrm>
            <a:off x="5819775" y="3821425"/>
            <a:ext cx="3081600" cy="841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8287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Figtree SemiBold"/>
              <a:buNone/>
              <a:defRPr sz="27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title" idx="2"/>
          </p:nvPr>
        </p:nvSpPr>
        <p:spPr>
          <a:xfrm>
            <a:off x="628650" y="230450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Figtree SemiBold"/>
              <a:buNone/>
              <a:defRPr sz="100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 2_1">
    <p:bg>
      <p:bgPr>
        <a:solidFill>
          <a:schemeClr val="dk2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654600" y="760747"/>
            <a:ext cx="37650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gtree SemiBold"/>
              <a:buNone/>
              <a:defRPr sz="25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654600" y="2602525"/>
            <a:ext cx="3174600" cy="17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 sz="1000">
                <a:solidFill>
                  <a:schemeClr val="lt2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 sz="1000">
                <a:solidFill>
                  <a:schemeClr val="lt2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 sz="1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subTitle" idx="2"/>
          </p:nvPr>
        </p:nvSpPr>
        <p:spPr>
          <a:xfrm>
            <a:off x="654600" y="1869375"/>
            <a:ext cx="420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subTitle" idx="3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 Section 1">
  <p:cSld name="SECTION_HEADER_2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8"/>
          <p:cNvSpPr txBox="1">
            <a:spLocks noGrp="1"/>
          </p:cNvSpPr>
          <p:nvPr>
            <p:ph type="title"/>
          </p:nvPr>
        </p:nvSpPr>
        <p:spPr>
          <a:xfrm>
            <a:off x="669350" y="3917604"/>
            <a:ext cx="6367800" cy="12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igtree SemiBold"/>
              <a:buNone/>
              <a:defRPr sz="36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title" idx="2"/>
          </p:nvPr>
        </p:nvSpPr>
        <p:spPr>
          <a:xfrm>
            <a:off x="656930" y="3258225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Figtree SemiBold"/>
              <a:buNone/>
              <a:defRPr sz="4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Figtree SemiBold"/>
              <a:buNone/>
              <a:defRPr sz="8200">
                <a:solidFill>
                  <a:schemeClr val="dk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08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Branco 1">
  <p:cSld name="ONE_COLUMN_TEXT_2">
    <p:bg>
      <p:bgPr>
        <a:solidFill>
          <a:schemeClr val="dk2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title"/>
          </p:nvPr>
        </p:nvSpPr>
        <p:spPr>
          <a:xfrm>
            <a:off x="65520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Figtree SemiBold"/>
              <a:buNone/>
              <a:defRPr sz="2500">
                <a:solidFill>
                  <a:schemeClr val="lt2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655200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3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45" name="Google Shape;45;p34" title="GOB01-OFBR-LogoConecta-AF-RGB-positivo.png"/>
          <p:cNvPicPr preferRelativeResize="0"/>
          <p:nvPr/>
        </p:nvPicPr>
        <p:blipFill rotWithShape="1">
          <a:blip r:embed="rId2">
            <a:alphaModFix/>
          </a:blip>
          <a:srcRect t="398"/>
          <a:stretch/>
        </p:blipFill>
        <p:spPr>
          <a:xfrm>
            <a:off x="8199100" y="141375"/>
            <a:ext cx="792302" cy="44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Azul 1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5"/>
          <p:cNvSpPr txBox="1">
            <a:spLocks noGrp="1"/>
          </p:cNvSpPr>
          <p:nvPr>
            <p:ph type="title"/>
          </p:nvPr>
        </p:nvSpPr>
        <p:spPr>
          <a:xfrm>
            <a:off x="655200" y="104342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igtree SemiBold"/>
              <a:buNone/>
              <a:defRPr sz="2500"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body" idx="1"/>
          </p:nvPr>
        </p:nvSpPr>
        <p:spPr>
          <a:xfrm>
            <a:off x="655200" y="1877425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subTitle" idx="2"/>
          </p:nvPr>
        </p:nvSpPr>
        <p:spPr>
          <a:xfrm>
            <a:off x="311700" y="104470"/>
            <a:ext cx="2667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1" name="Google Shape;51;p35" title="OFBR_Logo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9093" y="215501"/>
            <a:ext cx="702258" cy="2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gtree"/>
              <a:buChar char="●"/>
              <a:defRPr sz="18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●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○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gtree"/>
              <a:buChar char="■"/>
              <a:defRPr sz="14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g3cb13a39be7_0_39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13250" y="4548873"/>
            <a:ext cx="816026" cy="45921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3cb13a39be7_0_39"/>
          <p:cNvSpPr/>
          <p:nvPr/>
        </p:nvSpPr>
        <p:spPr>
          <a:xfrm>
            <a:off x="9031550" y="217493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170" name="Google Shape;170;g3cb13a39be7_0_39" descr="A person using a hose to fix a machine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 l="31349" t="455" r="20" b="455"/>
          <a:stretch/>
        </p:blipFill>
        <p:spPr>
          <a:xfrm>
            <a:off x="4666425" y="224443"/>
            <a:ext cx="4365007" cy="4202704"/>
          </a:xfrm>
          <a:custGeom>
            <a:avLst/>
            <a:gdLst/>
            <a:ahLst/>
            <a:cxnLst/>
            <a:rect l="l" t="t" r="r" b="b"/>
            <a:pathLst>
              <a:path w="4535072" h="4366446" extrusionOk="0">
                <a:moveTo>
                  <a:pt x="727756" y="0"/>
                </a:moveTo>
                <a:lnTo>
                  <a:pt x="4535072" y="0"/>
                </a:lnTo>
                <a:lnTo>
                  <a:pt x="4535072" y="4366446"/>
                </a:lnTo>
                <a:lnTo>
                  <a:pt x="0" y="4366446"/>
                </a:lnTo>
                <a:lnTo>
                  <a:pt x="0" y="727756"/>
                </a:lnTo>
                <a:cubicBezTo>
                  <a:pt x="0" y="325827"/>
                  <a:pt x="325827" y="0"/>
                  <a:pt x="727756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1" name="Google Shape;171;g3cb13a39be7_0_39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4465" y="687918"/>
            <a:ext cx="2145242" cy="54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cb13a39be7_0_39"/>
          <p:cNvSpPr txBox="1"/>
          <p:nvPr/>
        </p:nvSpPr>
        <p:spPr>
          <a:xfrm>
            <a:off x="311700" y="1787646"/>
            <a:ext cx="4260300" cy="1568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pt-BR" sz="2000" b="1" dirty="0">
                <a:solidFill>
                  <a:srgbClr val="18328A"/>
                </a:solidFill>
                <a:latin typeface="Figtree"/>
              </a:rPr>
              <a:t>Como fazer a melhor gestão e organização da sua oficina?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18328A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>
          <a:extLst>
            <a:ext uri="{FF2B5EF4-FFF2-40B4-BE49-F238E27FC236}">
              <a16:creationId xmlns:a16="http://schemas.microsoft.com/office/drawing/2014/main" id="{C837B012-C609-A5F2-A779-BAB4DFAC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8">
            <a:extLst>
              <a:ext uri="{FF2B5EF4-FFF2-40B4-BE49-F238E27FC236}">
                <a16:creationId xmlns:a16="http://schemas.microsoft.com/office/drawing/2014/main" id="{C3627A09-60E7-1AB6-0F98-D8CE1559A33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cxnSp>
        <p:nvCxnSpPr>
          <p:cNvPr id="386" name="Google Shape;386;p18">
            <a:extLst>
              <a:ext uri="{FF2B5EF4-FFF2-40B4-BE49-F238E27FC236}">
                <a16:creationId xmlns:a16="http://schemas.microsoft.com/office/drawing/2014/main" id="{FC256847-83E8-5ECD-6F19-6765E995EE59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87" name="Google Shape;387;p18" title="GOB01-OFBR-LogoConecta-AF-RGB-positivo.png">
            <a:extLst>
              <a:ext uri="{FF2B5EF4-FFF2-40B4-BE49-F238E27FC236}">
                <a16:creationId xmlns:a16="http://schemas.microsoft.com/office/drawing/2014/main" id="{AF0340CA-2576-FD16-CF31-0B5295C312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8">
            <a:extLst>
              <a:ext uri="{FF2B5EF4-FFF2-40B4-BE49-F238E27FC236}">
                <a16:creationId xmlns:a16="http://schemas.microsoft.com/office/drawing/2014/main" id="{FE0D8479-BAE3-333F-7692-551A36DE71DD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90" name="Google Shape;390;p18" title="ML_color_izquierda.png">
            <a:extLst>
              <a:ext uri="{FF2B5EF4-FFF2-40B4-BE49-F238E27FC236}">
                <a16:creationId xmlns:a16="http://schemas.microsoft.com/office/drawing/2014/main" id="{48D93DF3-246A-59FF-AC78-425865E2003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9;p17">
            <a:extLst>
              <a:ext uri="{FF2B5EF4-FFF2-40B4-BE49-F238E27FC236}">
                <a16:creationId xmlns:a16="http://schemas.microsoft.com/office/drawing/2014/main" id="{D4AF7A4B-2A60-4E30-0A1D-D4E3AE1E461C}"/>
              </a:ext>
            </a:extLst>
          </p:cNvPr>
          <p:cNvSpPr txBox="1"/>
          <p:nvPr/>
        </p:nvSpPr>
        <p:spPr>
          <a:xfrm>
            <a:off x="581583" y="2167263"/>
            <a:ext cx="3169024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  <a:latin typeface="Figtree"/>
              </a:rPr>
              <a:t>Agenda e planejamento do dia.</a:t>
            </a:r>
          </a:p>
        </p:txBody>
      </p:sp>
      <p:sp>
        <p:nvSpPr>
          <p:cNvPr id="2" name="Google Shape;209;p2">
            <a:extLst>
              <a:ext uri="{FF2B5EF4-FFF2-40B4-BE49-F238E27FC236}">
                <a16:creationId xmlns:a16="http://schemas.microsoft.com/office/drawing/2014/main" id="{02948CFD-CF08-AA2F-136E-AA2B76DA4F8C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Organize o que realmente importa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153956A-EA4F-D0B3-533F-653E0DE6F9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896"/>
          <a:stretch>
            <a:fillRect/>
          </a:stretch>
        </p:blipFill>
        <p:spPr>
          <a:xfrm>
            <a:off x="3166782" y="1541995"/>
            <a:ext cx="6177246" cy="33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4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cxnSp>
        <p:nvCxnSpPr>
          <p:cNvPr id="374" name="Google Shape;374;p17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/>
          <p:cNvSpPr txBox="1"/>
          <p:nvPr/>
        </p:nvSpPr>
        <p:spPr>
          <a:xfrm>
            <a:off x="386144" y="2292741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Organização do pátio e fluxo dos veículos.</a:t>
            </a:r>
          </a:p>
        </p:txBody>
      </p:sp>
      <p:sp>
        <p:nvSpPr>
          <p:cNvPr id="2" name="Google Shape;209;p2">
            <a:extLst>
              <a:ext uri="{FF2B5EF4-FFF2-40B4-BE49-F238E27FC236}">
                <a16:creationId xmlns:a16="http://schemas.microsoft.com/office/drawing/2014/main" id="{E9F036A8-399F-3BE0-93F8-BD0FEDF4B5C2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Organize o que realmente importa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94DF51-F124-3EBE-590D-8039087894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2141"/>
          <a:stretch>
            <a:fillRect/>
          </a:stretch>
        </p:blipFill>
        <p:spPr>
          <a:xfrm>
            <a:off x="2972999" y="1928553"/>
            <a:ext cx="6193820" cy="32149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8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cxnSp>
        <p:nvCxnSpPr>
          <p:cNvPr id="386" name="Google Shape;386;p18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87" name="Google Shape;387;p18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8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90" name="Google Shape;390;p18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9;p17">
            <a:extLst>
              <a:ext uri="{FF2B5EF4-FFF2-40B4-BE49-F238E27FC236}">
                <a16:creationId xmlns:a16="http://schemas.microsoft.com/office/drawing/2014/main" id="{5874C1BF-E113-2C72-66AD-D3326B5F06B4}"/>
              </a:ext>
            </a:extLst>
          </p:cNvPr>
          <p:cNvSpPr txBox="1"/>
          <p:nvPr/>
        </p:nvSpPr>
        <p:spPr>
          <a:xfrm>
            <a:off x="536723" y="2246617"/>
            <a:ext cx="3169024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Definição clara das responsabilidades da equipe.</a:t>
            </a:r>
          </a:p>
        </p:txBody>
      </p:sp>
      <p:sp>
        <p:nvSpPr>
          <p:cNvPr id="4" name="Google Shape;209;p2">
            <a:extLst>
              <a:ext uri="{FF2B5EF4-FFF2-40B4-BE49-F238E27FC236}">
                <a16:creationId xmlns:a16="http://schemas.microsoft.com/office/drawing/2014/main" id="{F25C2DF9-90E8-4D56-4CAC-861A2AE04D3F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Organize o que realmente importa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2FB2D5C-0DEA-BDBB-50FE-550C527EDF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747" y="1434086"/>
            <a:ext cx="5284368" cy="3522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"/>
          <p:cNvSpPr/>
          <p:nvPr/>
        </p:nvSpPr>
        <p:spPr>
          <a:xfrm>
            <a:off x="110700" y="0"/>
            <a:ext cx="9033300" cy="5143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004D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10"/>
          <p:cNvPicPr preferRelativeResize="0"/>
          <p:nvPr/>
        </p:nvPicPr>
        <p:blipFill rotWithShape="1">
          <a:blip r:embed="rId3">
            <a:alphaModFix amt="33000"/>
          </a:blip>
          <a:srcRect l="-150" t="2646" r="1354" b="13490"/>
          <a:stretch/>
        </p:blipFill>
        <p:spPr>
          <a:xfrm>
            <a:off x="55349" y="50"/>
            <a:ext cx="9088651" cy="51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sp>
        <p:nvSpPr>
          <p:cNvPr id="306" name="Google Shape;306;p1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07" name="Google Shape;307;p10"/>
          <p:cNvSpPr txBox="1"/>
          <p:nvPr/>
        </p:nvSpPr>
        <p:spPr>
          <a:xfrm>
            <a:off x="55348" y="2137996"/>
            <a:ext cx="9088649" cy="144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ctr"/>
            <a:r>
              <a:rPr lang="pt-BR" sz="3600" b="1" dirty="0">
                <a:solidFill>
                  <a:schemeClr val="dk2"/>
                </a:solidFill>
                <a:latin typeface="Montserrat"/>
              </a:rPr>
              <a:t>Crie processos simples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cxnSp>
        <p:nvCxnSpPr>
          <p:cNvPr id="313" name="Google Shape;313;p11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14" name="Google Shape;314;p11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1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17" name="Google Shape;317;p11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1"/>
          <p:cNvSpPr txBox="1"/>
          <p:nvPr/>
        </p:nvSpPr>
        <p:spPr>
          <a:xfrm>
            <a:off x="377948" y="856966"/>
            <a:ext cx="8388103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pt-BR" sz="3000" b="1" dirty="0">
                <a:solidFill>
                  <a:srgbClr val="16308A"/>
                </a:solidFill>
                <a:latin typeface="Figtree"/>
              </a:rPr>
              <a:t>Crie processos simples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endParaRPr lang="pt-BR" sz="1200" dirty="0">
              <a:solidFill>
                <a:srgbClr val="16308A"/>
              </a:solidFill>
            </a:endParaRPr>
          </a:p>
          <a:p>
            <a:endParaRPr lang="pt-BR" sz="1200" dirty="0">
              <a:solidFill>
                <a:srgbClr val="16308A"/>
              </a:solidFill>
            </a:endParaRPr>
          </a:p>
          <a:p>
            <a:endParaRPr lang="pt-BR" sz="1200" dirty="0">
              <a:solidFill>
                <a:srgbClr val="16308A"/>
              </a:solidFill>
            </a:endParaRP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Processo não serve para burocratizar a oficina.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Serve para que o resultado não dependa da memória ou da boa vontade de alguém.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Quando cada colaborador faz do seu jeito, o cliente recebe um serviço diferente a cada visita.</a:t>
            </a:r>
          </a:p>
          <a:p>
            <a:endParaRPr lang="pt-BR" sz="1200" dirty="0">
              <a:solidFill>
                <a:srgbClr val="16308A"/>
              </a:solidFill>
            </a:endParaRPr>
          </a:p>
          <a:p>
            <a:r>
              <a:rPr lang="pt-BR" sz="1200" dirty="0">
                <a:solidFill>
                  <a:srgbClr val="16308A"/>
                </a:solidFill>
              </a:rPr>
              <a:t>Processos simples reduzem erros, aumentam a produtividade e facilitam o treinamento da equipe.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cxnSp>
        <p:nvCxnSpPr>
          <p:cNvPr id="324" name="Google Shape;324;p13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25" name="Google Shape;325;p13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3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28" name="Google Shape;328;p13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3"/>
          <p:cNvSpPr txBox="1"/>
          <p:nvPr/>
        </p:nvSpPr>
        <p:spPr>
          <a:xfrm>
            <a:off x="684213" y="2127512"/>
            <a:ext cx="3029416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Recepção e checklist do veículo.</a:t>
            </a:r>
            <a:endParaRPr dirty="0">
              <a:sym typeface="Figtree"/>
            </a:endParaRPr>
          </a:p>
        </p:txBody>
      </p:sp>
      <p:sp>
        <p:nvSpPr>
          <p:cNvPr id="2" name="Google Shape;341;p14">
            <a:extLst>
              <a:ext uri="{FF2B5EF4-FFF2-40B4-BE49-F238E27FC236}">
                <a16:creationId xmlns:a16="http://schemas.microsoft.com/office/drawing/2014/main" id="{E70FE8EF-0C2C-E616-CB36-E650D47560AD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Crie processos simples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 descr="Imagem com fundo transparente">
            <a:extLst>
              <a:ext uri="{FF2B5EF4-FFF2-40B4-BE49-F238E27FC236}">
                <a16:creationId xmlns:a16="http://schemas.microsoft.com/office/drawing/2014/main" id="{BF53BCB2-3EF4-457F-C62D-127BA1E35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064" y="1695797"/>
            <a:ext cx="5358219" cy="35721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  <p:cxnSp>
        <p:nvCxnSpPr>
          <p:cNvPr id="338" name="Google Shape;338;p14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9" name="Google Shape;339;p14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4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42" name="Google Shape;342;p14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4"/>
          <p:cNvSpPr txBox="1"/>
          <p:nvPr/>
        </p:nvSpPr>
        <p:spPr>
          <a:xfrm>
            <a:off x="684213" y="2234950"/>
            <a:ext cx="2785895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Aprovação de orçamento.</a:t>
            </a:r>
          </a:p>
        </p:txBody>
      </p:sp>
      <p:sp>
        <p:nvSpPr>
          <p:cNvPr id="3" name="Google Shape;341;p14">
            <a:extLst>
              <a:ext uri="{FF2B5EF4-FFF2-40B4-BE49-F238E27FC236}">
                <a16:creationId xmlns:a16="http://schemas.microsoft.com/office/drawing/2014/main" id="{26754F12-8EFB-8079-04C9-6CC5093B2A0C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Crie processos simples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 descr="Imagem inspecionada">
            <a:extLst>
              <a:ext uri="{FF2B5EF4-FFF2-40B4-BE49-F238E27FC236}">
                <a16:creationId xmlns:a16="http://schemas.microsoft.com/office/drawing/2014/main" id="{4363D8D2-2EEC-E0F0-5485-7F6D7C9A914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9759" y="1240673"/>
            <a:ext cx="5854241" cy="390282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874BD2E3-1AB9-E932-3446-6D50AF682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893AAE33-CA77-297F-0ED3-FBD20B50C6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8E2B26F9-E4E9-5C82-C8AD-03FB67A07F28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B4263D07-A2E0-CFA6-BBE4-0009FF653D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D090B6D5-1FAB-34F8-B229-1469EAADCC99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F393F400-2C2E-6BC6-A5B2-D53F44A002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2B7651E1-DD2F-553B-C5BC-CAAD83CD2656}"/>
              </a:ext>
            </a:extLst>
          </p:cNvPr>
          <p:cNvSpPr txBox="1"/>
          <p:nvPr/>
        </p:nvSpPr>
        <p:spPr>
          <a:xfrm>
            <a:off x="434458" y="2255441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Entrega técnica e orientação ao cliente.</a:t>
            </a:r>
          </a:p>
        </p:txBody>
      </p:sp>
      <p:sp>
        <p:nvSpPr>
          <p:cNvPr id="4" name="Google Shape;341;p14">
            <a:extLst>
              <a:ext uri="{FF2B5EF4-FFF2-40B4-BE49-F238E27FC236}">
                <a16:creationId xmlns:a16="http://schemas.microsoft.com/office/drawing/2014/main" id="{37F39C7C-8E5C-C77C-03E5-317B2CB47FB1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i="0" u="none" strike="noStrike" cap="none" dirty="0">
                <a:solidFill>
                  <a:srgbClr val="17318A"/>
                </a:solidFill>
                <a:latin typeface="Arial"/>
                <a:ea typeface="Arial"/>
                <a:cs typeface="Arial"/>
                <a:sym typeface="Arial"/>
              </a:rPr>
              <a:t>Crie processos simples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41C1669-9243-D06E-5642-574747976EE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9852" y="1651921"/>
            <a:ext cx="5134148" cy="342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20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5"/>
          <p:cNvSpPr/>
          <p:nvPr/>
        </p:nvSpPr>
        <p:spPr>
          <a:xfrm>
            <a:off x="110700" y="0"/>
            <a:ext cx="9033300" cy="5143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004D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Google Shape;350;p15"/>
          <p:cNvPicPr preferRelativeResize="0"/>
          <p:nvPr/>
        </p:nvPicPr>
        <p:blipFill rotWithShape="1">
          <a:blip r:embed="rId3">
            <a:alphaModFix amt="54000"/>
          </a:blip>
          <a:srcRect t="5339" r="5205" b="13697"/>
          <a:stretch/>
        </p:blipFill>
        <p:spPr>
          <a:xfrm>
            <a:off x="110700" y="-1"/>
            <a:ext cx="9033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5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sp>
        <p:nvSpPr>
          <p:cNvPr id="352" name="Google Shape;352;p1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356" name="Google Shape;356;p15"/>
          <p:cNvSpPr txBox="1"/>
          <p:nvPr/>
        </p:nvSpPr>
        <p:spPr>
          <a:xfrm>
            <a:off x="36513" y="2216899"/>
            <a:ext cx="9144000" cy="70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algn="ctr">
              <a:buClr>
                <a:schemeClr val="lt2"/>
              </a:buClr>
              <a:buSzPts val="2000"/>
            </a:pPr>
            <a:r>
              <a:rPr lang="pt-BR" sz="3600" b="1" dirty="0">
                <a:solidFill>
                  <a:schemeClr val="dk2"/>
                </a:solidFill>
                <a:latin typeface="Montserrat"/>
              </a:rPr>
              <a:t>Acompanhe para melhorar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6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cxnSp>
        <p:nvCxnSpPr>
          <p:cNvPr id="363" name="Google Shape;363;p16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64" name="Google Shape;364;p16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6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67" name="Google Shape;367;p16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6"/>
          <p:cNvSpPr txBox="1"/>
          <p:nvPr/>
        </p:nvSpPr>
        <p:spPr>
          <a:xfrm>
            <a:off x="384678" y="832037"/>
            <a:ext cx="8436213" cy="2708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3000" b="1" dirty="0">
                <a:solidFill>
                  <a:srgbClr val="17318A"/>
                </a:solidFill>
                <a:latin typeface="Figtree"/>
              </a:rPr>
              <a:t>Acompanhe para melhorar</a:t>
            </a:r>
          </a:p>
          <a:p>
            <a:endParaRPr lang="pt-BR" dirty="0">
              <a:solidFill>
                <a:srgbClr val="17318A"/>
              </a:solidFill>
              <a:latin typeface="Figtree"/>
              <a:sym typeface="Figtree"/>
            </a:endParaRP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Organização sem acompanhamento dura pouco.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O dono precisa criar o hábito de observar a operação, corrigir desvios e tomar decisões baseadas no que acontece na oficina.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Quem acompanha melhora.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Quem não acompanha volta ao improviso.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"/>
          <p:cNvSpPr txBox="1">
            <a:spLocks noGrp="1"/>
          </p:cNvSpPr>
          <p:nvPr>
            <p:ph type="title"/>
          </p:nvPr>
        </p:nvSpPr>
        <p:spPr>
          <a:xfrm>
            <a:off x="4981512" y="551057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78"/>
              <a:buNone/>
            </a:pPr>
            <a:r>
              <a:rPr lang="pt-BR" b="1">
                <a:latin typeface="Figtree"/>
                <a:ea typeface="Figtree"/>
                <a:cs typeface="Figtree"/>
                <a:sym typeface="Figtree"/>
              </a:rPr>
              <a:t>Sergio Santos</a:t>
            </a:r>
            <a:endParaRPr b="1"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79" name="Google Shape;179;p12"/>
          <p:cNvSpPr txBox="1">
            <a:spLocks noGrp="1"/>
          </p:cNvSpPr>
          <p:nvPr>
            <p:ph type="body" idx="1"/>
          </p:nvPr>
        </p:nvSpPr>
        <p:spPr>
          <a:xfrm>
            <a:off x="4845775" y="1235650"/>
            <a:ext cx="3965700" cy="1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BR"/>
              <a:t>Fundador da </a:t>
            </a:r>
            <a:r>
              <a:rPr lang="pt-BR" b="1"/>
              <a:t>SR Motors</a:t>
            </a:r>
            <a:r>
              <a:rPr lang="pt-BR"/>
              <a:t>, oficina referência em gestão automotiva em Jundiaí (SP). Criador do </a:t>
            </a:r>
            <a:r>
              <a:rPr lang="pt-BR" b="1"/>
              <a:t>Método SR</a:t>
            </a:r>
            <a:r>
              <a:rPr lang="pt-BR"/>
              <a:t>, treinamento voltado para organização, gestão e lucratividade de oficinas mecânicas. Especialista em </a:t>
            </a:r>
            <a:r>
              <a:rPr lang="pt-BR" b="1"/>
              <a:t>gestão de oficinas e indicadores de performance</a:t>
            </a:r>
            <a:r>
              <a:rPr lang="pt-BR"/>
              <a:t>. Palestrante em eventos do setor automotivo em todo o Brasil. Mentor de donos de oficina que buscam </a:t>
            </a:r>
            <a:r>
              <a:rPr lang="pt-BR" b="1"/>
              <a:t>transformar suas empresas em negócios organizados e lucrativos</a:t>
            </a:r>
            <a:endParaRPr/>
          </a:p>
        </p:txBody>
      </p:sp>
      <p:pic>
        <p:nvPicPr>
          <p:cNvPr id="180" name="Google Shape;180;p12" title="AdobeStock_736148470.jpeg"/>
          <p:cNvPicPr preferRelativeResize="0"/>
          <p:nvPr/>
        </p:nvPicPr>
        <p:blipFill rotWithShape="1">
          <a:blip r:embed="rId3">
            <a:alphaModFix/>
          </a:blip>
          <a:srcRect l="39931" r="2221"/>
          <a:stretch/>
        </p:blipFill>
        <p:spPr>
          <a:xfrm>
            <a:off x="111500" y="0"/>
            <a:ext cx="446049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182" name="Google Shape;182;p1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cxnSp>
        <p:nvCxnSpPr>
          <p:cNvPr id="183" name="Google Shape;183;p12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4" name="Google Shape;184;p12" title="GOB01-OFBR-LogoConecta-AF-RGB-positiv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2"/>
          <p:cNvSpPr txBox="1">
            <a:spLocks noGrp="1"/>
          </p:cNvSpPr>
          <p:nvPr>
            <p:ph type="title"/>
          </p:nvPr>
        </p:nvSpPr>
        <p:spPr>
          <a:xfrm>
            <a:off x="5002004" y="2687445"/>
            <a:ext cx="33078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78"/>
              <a:buNone/>
            </a:pPr>
            <a:r>
              <a:rPr lang="pt-BR" b="1">
                <a:latin typeface="Figtree"/>
                <a:ea typeface="Figtree"/>
                <a:cs typeface="Figtree"/>
                <a:sym typeface="Figtree"/>
              </a:rPr>
              <a:t>Mercado Livre</a:t>
            </a:r>
            <a:endParaRPr b="1"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86" name="Google Shape;186;p12"/>
          <p:cNvSpPr txBox="1">
            <a:spLocks noGrp="1"/>
          </p:cNvSpPr>
          <p:nvPr>
            <p:ph type="body" idx="1"/>
          </p:nvPr>
        </p:nvSpPr>
        <p:spPr>
          <a:xfrm>
            <a:off x="4856021" y="3387129"/>
            <a:ext cx="3772500" cy="1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pt-BR"/>
              <a:t>O Mercado Livre é a maior plataforma de E-commerce da América Latina, conectando milhões de compradores e vendedores todos os dias. No setor automotivo, a plataforma tem ampliado o acesso a peças, componentes e soluções para oficinas e profissionais da reparação, facilitando a busca por produtos, comparação de preços e agilidade na reposição de peças.</a:t>
            </a:r>
            <a:endParaRPr/>
          </a:p>
        </p:txBody>
      </p:sp>
      <p:pic>
        <p:nvPicPr>
          <p:cNvPr id="188" name="Google Shape;188;p12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02AD3BD5-4CEB-FA45-49AF-5B1FAFC875B4}"/>
              </a:ext>
            </a:extLst>
          </p:cNvPr>
          <p:cNvGrpSpPr/>
          <p:nvPr/>
        </p:nvGrpSpPr>
        <p:grpSpPr>
          <a:xfrm>
            <a:off x="55351" y="-51"/>
            <a:ext cx="4516650" cy="5152769"/>
            <a:chOff x="55351" y="-138"/>
            <a:chExt cx="4516650" cy="5143525"/>
          </a:xfrm>
        </p:grpSpPr>
        <p:pic>
          <p:nvPicPr>
            <p:cNvPr id="187" name="Google Shape;187;p12" descr="Homem de camisa azul e gravata olhando para o lado&#10;&#10;O conteúdo gerado por IA pode estar incorreto."/>
            <p:cNvPicPr preferRelativeResize="0"/>
            <p:nvPr/>
          </p:nvPicPr>
          <p:blipFill rotWithShape="1">
            <a:blip r:embed="rId6">
              <a:alphaModFix/>
            </a:blip>
            <a:srcRect r="12188"/>
            <a:stretch/>
          </p:blipFill>
          <p:spPr>
            <a:xfrm>
              <a:off x="55351" y="-138"/>
              <a:ext cx="4516650" cy="5143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C0EE353-CB2D-6D90-77F5-AAA316777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0342" y="307573"/>
              <a:ext cx="1280194" cy="314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54035A54-F8F7-6197-C74B-86FED2EB5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C5B4190A-5A7F-8D1A-A9C4-7F8DD806F42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6883DD36-F6E0-6025-18A8-7F4C8BD82F9A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959168D0-0D35-7351-7155-AFEFE03E895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3ADA71B6-AFC6-2CC9-D2B7-24638D252983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6BB77102-8DB5-C0A5-7209-77D822AB54F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8D9C7D20-E113-CB19-C47C-E298075ACBD1}"/>
              </a:ext>
            </a:extLst>
          </p:cNvPr>
          <p:cNvSpPr txBox="1"/>
          <p:nvPr/>
        </p:nvSpPr>
        <p:spPr>
          <a:xfrm>
            <a:off x="434458" y="2255441"/>
            <a:ext cx="2538541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Indicadores básicos da oficina.</a:t>
            </a:r>
          </a:p>
        </p:txBody>
      </p:sp>
      <p:sp>
        <p:nvSpPr>
          <p:cNvPr id="9" name="Google Shape;209;p2">
            <a:extLst>
              <a:ext uri="{FF2B5EF4-FFF2-40B4-BE49-F238E27FC236}">
                <a16:creationId xmlns:a16="http://schemas.microsoft.com/office/drawing/2014/main" id="{AB913CA0-CBE6-2B69-F6D1-73C23B33D83C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dirty="0">
                <a:solidFill>
                  <a:srgbClr val="17318A"/>
                </a:solidFill>
              </a:rPr>
              <a:t>Estoque saudável 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D5FA365-5890-7B70-79E4-991946B432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6618" y="1450181"/>
            <a:ext cx="5084273" cy="3389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6394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DE3DB31C-CFBD-57E4-8516-B8AAA9003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0108C344-808B-F636-E33E-FDFA9FA8A8E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01593026-CB6F-7ECD-5550-697425623C9A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A3712BD9-A5E4-F1E1-9406-9E1AA30D88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791ED664-5DAC-B99A-E30C-53501C6BB6D6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DFAFD527-5F6E-9853-F92D-70194CB199A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2F83D117-236A-93D0-B358-0DF1CE8593FE}"/>
              </a:ext>
            </a:extLst>
          </p:cNvPr>
          <p:cNvSpPr txBox="1"/>
          <p:nvPr/>
        </p:nvSpPr>
        <p:spPr>
          <a:xfrm>
            <a:off x="684213" y="2306699"/>
            <a:ext cx="2391496" cy="925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Reunião semanal com a equipe.</a:t>
            </a:r>
          </a:p>
        </p:txBody>
      </p:sp>
      <p:sp>
        <p:nvSpPr>
          <p:cNvPr id="2" name="Google Shape;209;p2">
            <a:extLst>
              <a:ext uri="{FF2B5EF4-FFF2-40B4-BE49-F238E27FC236}">
                <a16:creationId xmlns:a16="http://schemas.microsoft.com/office/drawing/2014/main" id="{75005073-BD6E-2CFA-63A6-12A761019B25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dirty="0">
                <a:solidFill>
                  <a:srgbClr val="17318A"/>
                </a:solidFill>
              </a:rPr>
              <a:t>Estoque saudável 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80963B7-83E0-F963-1675-125EE65DD3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6755" y="1404010"/>
            <a:ext cx="5483283" cy="365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587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>
          <a:extLst>
            <a:ext uri="{FF2B5EF4-FFF2-40B4-BE49-F238E27FC236}">
              <a16:creationId xmlns:a16="http://schemas.microsoft.com/office/drawing/2014/main" id="{568A04C6-B244-E4EB-1677-FCBBD8F20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7">
            <a:extLst>
              <a:ext uri="{FF2B5EF4-FFF2-40B4-BE49-F238E27FC236}">
                <a16:creationId xmlns:a16="http://schemas.microsoft.com/office/drawing/2014/main" id="{E7C8F9B3-ED95-C03B-F6CF-70AC7BBE2C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cxnSp>
        <p:nvCxnSpPr>
          <p:cNvPr id="374" name="Google Shape;374;p17">
            <a:extLst>
              <a:ext uri="{FF2B5EF4-FFF2-40B4-BE49-F238E27FC236}">
                <a16:creationId xmlns:a16="http://schemas.microsoft.com/office/drawing/2014/main" id="{D0C343B2-2670-09DA-5F59-4EB7762937E4}"/>
              </a:ext>
            </a:extLst>
          </p:cNvPr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75" name="Google Shape;375;p17" title="GOB01-OFBR-LogoConecta-AF-RGB-positivo.png">
            <a:extLst>
              <a:ext uri="{FF2B5EF4-FFF2-40B4-BE49-F238E27FC236}">
                <a16:creationId xmlns:a16="http://schemas.microsoft.com/office/drawing/2014/main" id="{927C6732-E986-4ED4-129B-3FC88B8FCB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>
            <a:extLst>
              <a:ext uri="{FF2B5EF4-FFF2-40B4-BE49-F238E27FC236}">
                <a16:creationId xmlns:a16="http://schemas.microsoft.com/office/drawing/2014/main" id="{1F1AF406-AF02-4B7C-979B-2BABD5F3E351}"/>
              </a:ext>
            </a:extLst>
          </p:cNvPr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378" name="Google Shape;378;p17" title="ML_color_izquierda.png">
            <a:extLst>
              <a:ext uri="{FF2B5EF4-FFF2-40B4-BE49-F238E27FC236}">
                <a16:creationId xmlns:a16="http://schemas.microsoft.com/office/drawing/2014/main" id="{823288E8-9905-0B0F-0768-9BB33606E9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7">
            <a:extLst>
              <a:ext uri="{FF2B5EF4-FFF2-40B4-BE49-F238E27FC236}">
                <a16:creationId xmlns:a16="http://schemas.microsoft.com/office/drawing/2014/main" id="{4864C0E8-B4FD-0C56-2496-106A5EC1B6CE}"/>
              </a:ext>
            </a:extLst>
          </p:cNvPr>
          <p:cNvSpPr txBox="1"/>
          <p:nvPr/>
        </p:nvSpPr>
        <p:spPr>
          <a:xfrm>
            <a:off x="305699" y="2246135"/>
            <a:ext cx="3501133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800">
                <a:solidFill>
                  <a:srgbClr val="17318A"/>
                </a:solidFill>
                <a:latin typeface="Figtree"/>
              </a:defRPr>
            </a:lvl1pPr>
          </a:lstStyle>
          <a:p>
            <a:r>
              <a:rPr lang="pt-BR" dirty="0"/>
              <a:t>Plano de ação para corrigir problemas</a:t>
            </a:r>
          </a:p>
        </p:txBody>
      </p:sp>
      <p:sp>
        <p:nvSpPr>
          <p:cNvPr id="3" name="Google Shape;209;p2">
            <a:extLst>
              <a:ext uri="{FF2B5EF4-FFF2-40B4-BE49-F238E27FC236}">
                <a16:creationId xmlns:a16="http://schemas.microsoft.com/office/drawing/2014/main" id="{2224047A-D5A2-ADE5-5D64-3F5FD6E36B65}"/>
              </a:ext>
            </a:extLst>
          </p:cNvPr>
          <p:cNvSpPr txBox="1"/>
          <p:nvPr/>
        </p:nvSpPr>
        <p:spPr>
          <a:xfrm>
            <a:off x="305699" y="140368"/>
            <a:ext cx="2667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Figtree"/>
              <a:buNone/>
            </a:pPr>
            <a:r>
              <a:rPr lang="pt-BR" sz="900" b="1" dirty="0">
                <a:solidFill>
                  <a:srgbClr val="17318A"/>
                </a:solidFill>
              </a:rPr>
              <a:t>Estoque saudável </a:t>
            </a:r>
            <a:endParaRPr sz="900" b="1" i="0" u="none" strike="noStrike" cap="none" dirty="0">
              <a:solidFill>
                <a:srgbClr val="1731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FC875F7-4290-64F0-9BF4-AC88E49E99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2567" y="1639305"/>
            <a:ext cx="5221433" cy="348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94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cxnSp>
        <p:nvCxnSpPr>
          <p:cNvPr id="410" name="Google Shape;410;p20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11" name="Google Shape;411;p20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14" name="Google Shape;414;p20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20"/>
          <p:cNvSpPr txBox="1"/>
          <p:nvPr/>
        </p:nvSpPr>
        <p:spPr>
          <a:xfrm>
            <a:off x="625902" y="1526339"/>
            <a:ext cx="7405436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dirty="0">
                <a:solidFill>
                  <a:srgbClr val="16308A"/>
                </a:solidFill>
              </a:rPr>
              <a:t>Gestão não é fazer tudo sozinho.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É construir uma oficina que funciona mesmo quando você não está ao lado de cada colaborador.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Quando existe organização: a equipe sabe o que fazer; os processos acontecem naturalmente,  os erros diminuem o cliente percebe a diferença.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Uma oficina organizada não nasce de grandes investimentos.</a:t>
            </a:r>
          </a:p>
          <a:p>
            <a:endParaRPr lang="pt-BR" dirty="0">
              <a:solidFill>
                <a:srgbClr val="16308A"/>
              </a:solidFill>
            </a:endParaRPr>
          </a:p>
          <a:p>
            <a:r>
              <a:rPr lang="pt-BR" dirty="0">
                <a:solidFill>
                  <a:srgbClr val="16308A"/>
                </a:solidFill>
              </a:rPr>
              <a:t>Ela nasce de pequenas rotinas repetidas todos os dias.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16308A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" name="Google Shape;172;g3cb13a39be7_0_39">
            <a:extLst>
              <a:ext uri="{FF2B5EF4-FFF2-40B4-BE49-F238E27FC236}">
                <a16:creationId xmlns:a16="http://schemas.microsoft.com/office/drawing/2014/main" id="{E3D203BF-DE62-F848-8FA0-C80852696FC7}"/>
              </a:ext>
            </a:extLst>
          </p:cNvPr>
          <p:cNvSpPr txBox="1"/>
          <p:nvPr/>
        </p:nvSpPr>
        <p:spPr>
          <a:xfrm>
            <a:off x="625902" y="609990"/>
            <a:ext cx="6963743" cy="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2500" lnSpcReduction="10000"/>
          </a:bodyPr>
          <a:lstStyle/>
          <a:p>
            <a:r>
              <a:rPr lang="pt-BR" sz="2000" b="1" dirty="0">
                <a:solidFill>
                  <a:srgbClr val="18328A"/>
                </a:solidFill>
                <a:latin typeface="Figtree"/>
              </a:rPr>
              <a:t>Como fazer a melhor gestão e organização da sua oficina?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Aumente_a_resolução_2026031916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1603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4608347" y="1513872"/>
            <a:ext cx="4597200" cy="363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Gere_uma_imagem_desse_mecnico_em_um_fundo_de_ofici_delpmaspu.png"/>
          <p:cNvPicPr preferRelativeResize="0"/>
          <p:nvPr/>
        </p:nvPicPr>
        <p:blipFill rotWithShape="1">
          <a:blip r:embed="rId4">
            <a:alphaModFix/>
          </a:blip>
          <a:srcRect l="49604" b="28673"/>
          <a:stretch/>
        </p:blipFill>
        <p:spPr>
          <a:xfrm>
            <a:off x="4572000" y="1513875"/>
            <a:ext cx="4608026" cy="36399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5193500" y="4306550"/>
            <a:ext cx="3426900" cy="713100"/>
          </a:xfrm>
          <a:prstGeom prst="roundRect">
            <a:avLst>
              <a:gd name="adj" fmla="val 6606"/>
            </a:avLst>
          </a:prstGeom>
          <a:solidFill>
            <a:srgbClr val="FDE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95959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58" name="Google Shape;58;p13" title="frame (3)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60200" y="1667975"/>
            <a:ext cx="2493501" cy="2493501"/>
          </a:xfrm>
          <a:prstGeom prst="rect">
            <a:avLst/>
          </a:prstGeom>
          <a:solidFill>
            <a:srgbClr val="595959"/>
          </a:solidFill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5260906" y="4340600"/>
            <a:ext cx="3281700" cy="6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 sz="1300" b="1" i="0" u="none" strike="noStrike" cap="none">
                <a:solidFill>
                  <a:srgbClr val="353744"/>
                </a:solidFill>
                <a:latin typeface="Proxima Nova"/>
                <a:ea typeface="Proxima Nova"/>
                <a:cs typeface="Proxima Nova"/>
                <a:sym typeface="Proxima Nova"/>
              </a:rPr>
              <a:t>Acesse o QR Code , </a:t>
            </a:r>
            <a:r>
              <a:rPr lang="es" sz="1300" b="0" i="0" u="none" strike="noStrike" cap="none">
                <a:solidFill>
                  <a:srgbClr val="353744"/>
                </a:solidFill>
                <a:latin typeface="Proxima Nova"/>
                <a:ea typeface="Proxima Nova"/>
                <a:cs typeface="Proxima Nova"/>
                <a:sym typeface="Proxima Nova"/>
              </a:rPr>
              <a:t>cadastre a sua oficina e tenha acesso a melhores ofertas!</a:t>
            </a:r>
            <a:endParaRPr sz="1300" b="0" i="0" u="none" strike="noStrike" cap="none">
              <a:solidFill>
                <a:srgbClr val="353744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13" y="-1100"/>
            <a:ext cx="9216000" cy="1524000"/>
          </a:xfrm>
          <a:prstGeom prst="rect">
            <a:avLst/>
          </a:prstGeom>
          <a:solidFill>
            <a:srgbClr val="FDE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3" title="_1920x725 (2).jpg"/>
          <p:cNvPicPr preferRelativeResize="0"/>
          <p:nvPr/>
        </p:nvPicPr>
        <p:blipFill rotWithShape="1">
          <a:blip r:embed="rId6">
            <a:alphaModFix/>
          </a:blip>
          <a:srcRect t="14917" r="61784" b="69833"/>
          <a:stretch/>
        </p:blipFill>
        <p:spPr>
          <a:xfrm>
            <a:off x="1644200" y="314313"/>
            <a:ext cx="5927650" cy="89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 title="Oficina Brasil - Apresentaçã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40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21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 t="2033" b="2033"/>
          <a:stretch/>
        </p:blipFill>
        <p:spPr>
          <a:xfrm>
            <a:off x="496125" y="4312200"/>
            <a:ext cx="1069277" cy="57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9132" y="441658"/>
            <a:ext cx="3916105" cy="391610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1"/>
          <p:cNvSpPr txBox="1"/>
          <p:nvPr/>
        </p:nvSpPr>
        <p:spPr>
          <a:xfrm>
            <a:off x="496124" y="2308150"/>
            <a:ext cx="3704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Entre na comunidade do Mercado Livre no Whatsapp</a:t>
            </a:r>
            <a:endParaRPr sz="2800" b="1" i="1" u="none" strike="noStrike" cap="none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53" name="Google Shape;453;p21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7919" y="768049"/>
            <a:ext cx="2174717" cy="55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50" descr="Pessoa posando para foto em frente a carr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 l="21570" r="18612"/>
          <a:stretch/>
        </p:blipFill>
        <p:spPr>
          <a:xfrm>
            <a:off x="110700" y="-50"/>
            <a:ext cx="46149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50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cxnSp>
        <p:nvCxnSpPr>
          <p:cNvPr id="440" name="Google Shape;440;p50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1" name="Google Shape;441;p50" title="GOB01-OFBR-LogoConecta-AF-RGB-positiv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0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443" name="Google Shape;443;p50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50"/>
          <p:cNvSpPr txBox="1">
            <a:spLocks noGrp="1"/>
          </p:cNvSpPr>
          <p:nvPr>
            <p:ph type="title"/>
          </p:nvPr>
        </p:nvSpPr>
        <p:spPr>
          <a:xfrm>
            <a:off x="5494988" y="2329209"/>
            <a:ext cx="2568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Figtree SemiBold"/>
              <a:buNone/>
            </a:pPr>
            <a:r>
              <a:rPr lang="pt-BR" b="1">
                <a:latin typeface="Figtree"/>
                <a:ea typeface="Figtree"/>
                <a:cs typeface="Figtree"/>
                <a:sym typeface="Figtree"/>
              </a:rPr>
              <a:t>@sergiosantos.sr</a:t>
            </a:r>
            <a:endParaRPr b="1"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" name="Google Shape;449;p21">
            <a:extLst>
              <a:ext uri="{FF2B5EF4-FFF2-40B4-BE49-F238E27FC236}">
                <a16:creationId xmlns:a16="http://schemas.microsoft.com/office/drawing/2014/main" id="{60A5E567-BF09-06B9-95F3-AA72AAB62687}"/>
              </a:ext>
            </a:extLst>
          </p:cNvPr>
          <p:cNvSpPr txBox="1">
            <a:spLocks/>
          </p:cNvSpPr>
          <p:nvPr/>
        </p:nvSpPr>
        <p:spPr>
          <a:xfrm>
            <a:off x="6091888" y="3975799"/>
            <a:ext cx="2115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gtree"/>
              <a:buNone/>
              <a:defRPr sz="2800" b="0" i="0" u="none" strike="noStrike" cap="none"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>
              <a:buSzPts val="4800"/>
            </a:pPr>
            <a:r>
              <a:rPr lang="pt-BR" sz="1800" b="1">
                <a:solidFill>
                  <a:schemeClr val="dk1"/>
                </a:solidFill>
              </a:rPr>
              <a:t>Obrigado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Google Shape;193;p5"/>
          <p:cNvCxnSpPr>
            <a:cxnSpLocks/>
          </p:cNvCxnSpPr>
          <p:nvPr/>
        </p:nvCxnSpPr>
        <p:spPr>
          <a:xfrm flipH="1">
            <a:off x="-18925" y="4486275"/>
            <a:ext cx="5023187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4" name="Google Shape;194;p5"/>
          <p:cNvSpPr txBox="1">
            <a:spLocks noGrp="1"/>
          </p:cNvSpPr>
          <p:nvPr>
            <p:ph type="title"/>
          </p:nvPr>
        </p:nvSpPr>
        <p:spPr>
          <a:xfrm>
            <a:off x="5173484" y="4162079"/>
            <a:ext cx="3898662" cy="64839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2875" tIns="91425" rIns="91425" bIns="91425" anchor="b" anchorCtr="0">
            <a:noAutofit/>
          </a:bodyPr>
          <a:lstStyle/>
          <a:p>
            <a:r>
              <a:rPr lang="pt-BR" sz="1800" dirty="0">
                <a:solidFill>
                  <a:srgbClr val="17318A"/>
                </a:solidFill>
              </a:rPr>
              <a:t>Como fazer a melhor gestão e organização da sua oficina?</a:t>
            </a:r>
            <a:endParaRPr sz="1800" dirty="0">
              <a:solidFill>
                <a:srgbClr val="17318A"/>
              </a:solidFill>
            </a:endParaRPr>
          </a:p>
        </p:txBody>
      </p:sp>
      <p:sp>
        <p:nvSpPr>
          <p:cNvPr id="195" name="Google Shape;195;p5"/>
          <p:cNvSpPr txBox="1">
            <a:spLocks noGrp="1"/>
          </p:cNvSpPr>
          <p:nvPr>
            <p:ph type="title" idx="2"/>
          </p:nvPr>
        </p:nvSpPr>
        <p:spPr>
          <a:xfrm>
            <a:off x="628650" y="230450"/>
            <a:ext cx="3372000" cy="21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</a:pPr>
            <a:r>
              <a:rPr lang="pt-BR">
                <a:solidFill>
                  <a:schemeClr val="lt2"/>
                </a:solidFill>
              </a:rPr>
              <a:t>01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cxnSp>
        <p:nvCxnSpPr>
          <p:cNvPr id="197" name="Google Shape;197;p5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8" name="Google Shape;198;p5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5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FADFC3-F74C-0057-5468-6C1310A3AC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07" r="27533"/>
          <a:stretch>
            <a:fillRect/>
          </a:stretch>
        </p:blipFill>
        <p:spPr>
          <a:xfrm>
            <a:off x="4572001" y="0"/>
            <a:ext cx="4572000" cy="5143500"/>
          </a:xfrm>
          <a:prstGeom prst="rect">
            <a:avLst/>
          </a:prstGeom>
        </p:spPr>
      </p:pic>
      <p:sp>
        <p:nvSpPr>
          <p:cNvPr id="205" name="Google Shape;205;p2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cxnSp>
        <p:nvCxnSpPr>
          <p:cNvPr id="206" name="Google Shape;206;p2"/>
          <p:cNvCxnSpPr/>
          <p:nvPr/>
        </p:nvCxnSpPr>
        <p:spPr>
          <a:xfrm>
            <a:off x="7792857" y="250956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7" name="Google Shape;207;p2" title="GOB01-OFBR-LogoConecta-AF-RGB-positiv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7057" y="279268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0" name="Google Shape;210;p2"/>
          <p:cNvSpPr txBox="1"/>
          <p:nvPr/>
        </p:nvSpPr>
        <p:spPr>
          <a:xfrm>
            <a:off x="275531" y="2304028"/>
            <a:ext cx="4131638" cy="60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80000"/>
              </a:lnSpc>
              <a:buClr>
                <a:schemeClr val="lt2"/>
              </a:buClr>
              <a:buSzPts val="1550"/>
              <a:defRPr sz="1800">
                <a:solidFill>
                  <a:schemeClr val="dk1"/>
                </a:solidFill>
                <a:latin typeface="Figtree"/>
                <a:ea typeface="Figtree"/>
                <a:cs typeface="Figtree"/>
              </a:defRPr>
            </a:lvl1pPr>
          </a:lstStyle>
          <a:p>
            <a:r>
              <a:rPr lang="pt-BR" dirty="0">
                <a:solidFill>
                  <a:srgbClr val="17318A"/>
                </a:solidFill>
              </a:rPr>
              <a:t>Como fazer a melhor gestão e organização da sua oficina?</a:t>
            </a:r>
            <a:endParaRPr dirty="0">
              <a:sym typeface="Figtree"/>
            </a:endParaRPr>
          </a:p>
          <a:p>
            <a:endParaRPr dirty="0">
              <a:sym typeface="Figtree"/>
            </a:endParaRPr>
          </a:p>
          <a:p>
            <a:endParaRPr dirty="0">
              <a:sym typeface="Figtree"/>
            </a:endParaRPr>
          </a:p>
        </p:txBody>
      </p:sp>
      <p:pic>
        <p:nvPicPr>
          <p:cNvPr id="217" name="Google Shape;217;p2" title="ML_color_izquierda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96337" y="313071"/>
            <a:ext cx="1152321" cy="293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37B903E9-2C31-74C3-01BB-BBBA8C6A8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26EF1F49-2778-A829-606C-C5DC1D671BD4}"/>
              </a:ext>
            </a:extLst>
          </p:cNvPr>
          <p:cNvSpPr/>
          <p:nvPr/>
        </p:nvSpPr>
        <p:spPr>
          <a:xfrm>
            <a:off x="0" y="0"/>
            <a:ext cx="9144000" cy="5173042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5B95D45-36E4-0230-BD9C-288A9810BC45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-242887"/>
            <a:ext cx="5391915" cy="5390498"/>
            <a:chOff x="76200" y="1524000"/>
            <a:chExt cx="12970521" cy="12967115"/>
          </a:xfrm>
        </p:grpSpPr>
        <p:sp>
          <p:nvSpPr>
            <p:cNvPr id="4" name="Google Shape;78;p160">
              <a:extLst>
                <a:ext uri="{FF2B5EF4-FFF2-40B4-BE49-F238E27FC236}">
                  <a16:creationId xmlns:a16="http://schemas.microsoft.com/office/drawing/2014/main" id="{CF5566F2-C2EC-6248-B3CB-18901EE34C86}"/>
                </a:ext>
              </a:extLst>
            </p:cNvPr>
            <p:cNvSpPr/>
            <p:nvPr/>
          </p:nvSpPr>
          <p:spPr>
            <a:xfrm flipH="1">
              <a:off x="76200" y="4806151"/>
              <a:ext cx="9687558" cy="9684964"/>
            </a:xfrm>
            <a:custGeom>
              <a:avLst/>
              <a:gdLst/>
              <a:ahLst/>
              <a:cxnLst/>
              <a:rect l="l" t="t" r="r" b="b"/>
              <a:pathLst>
                <a:path w="4097586" h="4096489" extrusionOk="0">
                  <a:moveTo>
                    <a:pt x="4097244" y="3049753"/>
                  </a:moveTo>
                  <a:lnTo>
                    <a:pt x="4097244" y="2430270"/>
                  </a:lnTo>
                  <a:cubicBezTo>
                    <a:pt x="4097244" y="2428692"/>
                    <a:pt x="4097244" y="2427115"/>
                    <a:pt x="4097244" y="2425606"/>
                  </a:cubicBezTo>
                  <a:cubicBezTo>
                    <a:pt x="4097244" y="2424029"/>
                    <a:pt x="4097244" y="2422452"/>
                    <a:pt x="4097244" y="2420943"/>
                  </a:cubicBezTo>
                  <a:lnTo>
                    <a:pt x="4097244" y="1041456"/>
                  </a:lnTo>
                  <a:cubicBezTo>
                    <a:pt x="4097312" y="1038576"/>
                    <a:pt x="4097381" y="1035695"/>
                    <a:pt x="4097381" y="1032815"/>
                  </a:cubicBezTo>
                  <a:lnTo>
                    <a:pt x="4097381" y="287830"/>
                  </a:lnTo>
                  <a:cubicBezTo>
                    <a:pt x="4097381" y="129136"/>
                    <a:pt x="3968245" y="0"/>
                    <a:pt x="3809550" y="0"/>
                  </a:cubicBezTo>
                  <a:lnTo>
                    <a:pt x="3064566" y="0"/>
                  </a:lnTo>
                  <a:cubicBezTo>
                    <a:pt x="2905872" y="0"/>
                    <a:pt x="2776736" y="129136"/>
                    <a:pt x="2776736" y="287830"/>
                  </a:cubicBezTo>
                  <a:lnTo>
                    <a:pt x="2776736" y="939135"/>
                  </a:lnTo>
                  <a:cubicBezTo>
                    <a:pt x="2776667" y="942015"/>
                    <a:pt x="2776599" y="944895"/>
                    <a:pt x="2776599" y="947776"/>
                  </a:cubicBezTo>
                  <a:lnTo>
                    <a:pt x="2776599" y="1042348"/>
                  </a:lnTo>
                  <a:cubicBezTo>
                    <a:pt x="2771386" y="1232794"/>
                    <a:pt x="2615573" y="1386208"/>
                    <a:pt x="2424303" y="1387785"/>
                  </a:cubicBezTo>
                  <a:cubicBezTo>
                    <a:pt x="2423274" y="1387785"/>
                    <a:pt x="2422246" y="1387785"/>
                    <a:pt x="2421217" y="1387785"/>
                  </a:cubicBezTo>
                  <a:lnTo>
                    <a:pt x="1676232" y="1387785"/>
                  </a:lnTo>
                  <a:cubicBezTo>
                    <a:pt x="1517538" y="1387785"/>
                    <a:pt x="1388402" y="1516921"/>
                    <a:pt x="1388402" y="1675615"/>
                  </a:cubicBezTo>
                  <a:lnTo>
                    <a:pt x="1388402" y="2420600"/>
                  </a:lnTo>
                  <a:cubicBezTo>
                    <a:pt x="1388402" y="2420600"/>
                    <a:pt x="1388402" y="2420600"/>
                    <a:pt x="1388402" y="2420600"/>
                  </a:cubicBezTo>
                  <a:cubicBezTo>
                    <a:pt x="1388196" y="2616396"/>
                    <a:pt x="1228885" y="2775570"/>
                    <a:pt x="1033021" y="2775570"/>
                  </a:cubicBezTo>
                  <a:lnTo>
                    <a:pt x="826320" y="2775570"/>
                  </a:lnTo>
                  <a:lnTo>
                    <a:pt x="826320" y="2775844"/>
                  </a:lnTo>
                  <a:lnTo>
                    <a:pt x="287830" y="2775844"/>
                  </a:lnTo>
                  <a:cubicBezTo>
                    <a:pt x="129136" y="2775844"/>
                    <a:pt x="0" y="2904981"/>
                    <a:pt x="0" y="3063675"/>
                  </a:cubicBezTo>
                  <a:lnTo>
                    <a:pt x="0" y="3808659"/>
                  </a:lnTo>
                  <a:cubicBezTo>
                    <a:pt x="0" y="3967353"/>
                    <a:pt x="129136" y="4096489"/>
                    <a:pt x="287830" y="4096489"/>
                  </a:cubicBezTo>
                  <a:lnTo>
                    <a:pt x="1032815" y="4096489"/>
                  </a:lnTo>
                  <a:cubicBezTo>
                    <a:pt x="1046325" y="4096489"/>
                    <a:pt x="1059630" y="4095529"/>
                    <a:pt x="1072660" y="4093746"/>
                  </a:cubicBezTo>
                  <a:cubicBezTo>
                    <a:pt x="1109556" y="4095598"/>
                    <a:pt x="1147275" y="4096489"/>
                    <a:pt x="1185542" y="4096489"/>
                  </a:cubicBezTo>
                  <a:lnTo>
                    <a:pt x="3809756" y="4096489"/>
                  </a:lnTo>
                  <a:cubicBezTo>
                    <a:pt x="3968450" y="4096489"/>
                    <a:pt x="4097586" y="3967353"/>
                    <a:pt x="4097586" y="3808659"/>
                  </a:cubicBezTo>
                  <a:lnTo>
                    <a:pt x="4097586" y="3063675"/>
                  </a:lnTo>
                  <a:cubicBezTo>
                    <a:pt x="4097586" y="3059011"/>
                    <a:pt x="4097449" y="3054348"/>
                    <a:pt x="4097244" y="3049753"/>
                  </a:cubicBezTo>
                  <a:close/>
                </a:path>
              </a:pathLst>
            </a:custGeom>
            <a:solidFill>
              <a:srgbClr val="0567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79;p160">
              <a:extLst>
                <a:ext uri="{FF2B5EF4-FFF2-40B4-BE49-F238E27FC236}">
                  <a16:creationId xmlns:a16="http://schemas.microsoft.com/office/drawing/2014/main" id="{D6343D0B-A64C-AE42-0A55-05814D16A99A}"/>
                </a:ext>
              </a:extLst>
            </p:cNvPr>
            <p:cNvSpPr/>
            <p:nvPr/>
          </p:nvSpPr>
          <p:spPr>
            <a:xfrm flipH="1">
              <a:off x="76848" y="1524000"/>
              <a:ext cx="12969873" cy="12966952"/>
            </a:xfrm>
            <a:custGeom>
              <a:avLst/>
              <a:gdLst/>
              <a:ahLst/>
              <a:cxnLst/>
              <a:rect l="l" t="t" r="r" b="b"/>
              <a:pathLst>
                <a:path w="5485920" h="5484685" extrusionOk="0">
                  <a:moveTo>
                    <a:pt x="1665465" y="4096763"/>
                  </a:moveTo>
                  <a:cubicBezTo>
                    <a:pt x="1668963" y="4096901"/>
                    <a:pt x="1672460" y="4096969"/>
                    <a:pt x="1676027" y="4096969"/>
                  </a:cubicBezTo>
                  <a:lnTo>
                    <a:pt x="2421011" y="4096969"/>
                  </a:lnTo>
                  <a:cubicBezTo>
                    <a:pt x="2579705" y="4096969"/>
                    <a:pt x="2708841" y="3967833"/>
                    <a:pt x="2708841" y="3809139"/>
                  </a:cubicBezTo>
                  <a:lnTo>
                    <a:pt x="2708841" y="3255219"/>
                  </a:lnTo>
                  <a:lnTo>
                    <a:pt x="2709390" y="3255219"/>
                  </a:lnTo>
                  <a:lnTo>
                    <a:pt x="2709390" y="3063812"/>
                  </a:lnTo>
                  <a:cubicBezTo>
                    <a:pt x="2709390" y="2867878"/>
                    <a:pt x="2868839" y="2708430"/>
                    <a:pt x="3064772" y="2708430"/>
                  </a:cubicBezTo>
                  <a:lnTo>
                    <a:pt x="3272021" y="2708430"/>
                  </a:lnTo>
                  <a:cubicBezTo>
                    <a:pt x="3272021" y="2708430"/>
                    <a:pt x="3809894" y="2708430"/>
                    <a:pt x="3809894" y="2708430"/>
                  </a:cubicBezTo>
                  <a:cubicBezTo>
                    <a:pt x="3968588" y="2708430"/>
                    <a:pt x="4097724" y="2579294"/>
                    <a:pt x="4097724" y="2420600"/>
                  </a:cubicBezTo>
                  <a:lnTo>
                    <a:pt x="4097724" y="1675615"/>
                  </a:lnTo>
                  <a:cubicBezTo>
                    <a:pt x="4097724" y="1673832"/>
                    <a:pt x="4097724" y="1672049"/>
                    <a:pt x="4097724" y="1670266"/>
                  </a:cubicBezTo>
                  <a:cubicBezTo>
                    <a:pt x="4100810" y="1476939"/>
                    <a:pt x="4259024" y="1320645"/>
                    <a:pt x="4453037" y="1320645"/>
                  </a:cubicBezTo>
                  <a:lnTo>
                    <a:pt x="4453105" y="1320645"/>
                  </a:lnTo>
                  <a:cubicBezTo>
                    <a:pt x="4453105" y="1320645"/>
                    <a:pt x="4453105" y="1320645"/>
                    <a:pt x="4453105" y="1320645"/>
                  </a:cubicBezTo>
                  <a:lnTo>
                    <a:pt x="5198090" y="1320645"/>
                  </a:lnTo>
                  <a:cubicBezTo>
                    <a:pt x="5356784" y="1320645"/>
                    <a:pt x="5485920" y="1191509"/>
                    <a:pt x="5485920" y="1032815"/>
                  </a:cubicBezTo>
                  <a:lnTo>
                    <a:pt x="5485920" y="287830"/>
                  </a:lnTo>
                  <a:cubicBezTo>
                    <a:pt x="5485920" y="129136"/>
                    <a:pt x="5356784" y="0"/>
                    <a:pt x="5198090" y="0"/>
                  </a:cubicBezTo>
                  <a:lnTo>
                    <a:pt x="4453105" y="0"/>
                  </a:lnTo>
                  <a:cubicBezTo>
                    <a:pt x="4294411" y="0"/>
                    <a:pt x="4165275" y="129136"/>
                    <a:pt x="4165275" y="287830"/>
                  </a:cubicBezTo>
                  <a:lnTo>
                    <a:pt x="4165275" y="1032472"/>
                  </a:lnTo>
                  <a:cubicBezTo>
                    <a:pt x="4165275" y="1227239"/>
                    <a:pt x="4007747" y="1385865"/>
                    <a:pt x="3813460" y="1387785"/>
                  </a:cubicBezTo>
                  <a:cubicBezTo>
                    <a:pt x="3812294" y="1387785"/>
                    <a:pt x="3811128" y="1387785"/>
                    <a:pt x="3809894" y="1387785"/>
                  </a:cubicBezTo>
                  <a:lnTo>
                    <a:pt x="3064909" y="1387785"/>
                  </a:lnTo>
                  <a:cubicBezTo>
                    <a:pt x="2906215" y="1387785"/>
                    <a:pt x="2777079" y="1516921"/>
                    <a:pt x="2777079" y="1675615"/>
                  </a:cubicBezTo>
                  <a:lnTo>
                    <a:pt x="2777079" y="2109795"/>
                  </a:lnTo>
                  <a:lnTo>
                    <a:pt x="2777079" y="2109795"/>
                  </a:lnTo>
                  <a:lnTo>
                    <a:pt x="2777079" y="2420257"/>
                  </a:lnTo>
                  <a:cubicBezTo>
                    <a:pt x="2777079" y="2616190"/>
                    <a:pt x="2617630" y="2775638"/>
                    <a:pt x="2421697" y="2775638"/>
                  </a:cubicBezTo>
                  <a:lnTo>
                    <a:pt x="2214997" y="2775638"/>
                  </a:lnTo>
                  <a:lnTo>
                    <a:pt x="2214997" y="2776324"/>
                  </a:lnTo>
                  <a:lnTo>
                    <a:pt x="1676027" y="2776324"/>
                  </a:lnTo>
                  <a:cubicBezTo>
                    <a:pt x="1517333" y="2776324"/>
                    <a:pt x="1388197" y="2905461"/>
                    <a:pt x="1388197" y="3064154"/>
                  </a:cubicBezTo>
                  <a:lnTo>
                    <a:pt x="1388197" y="3809139"/>
                  </a:lnTo>
                  <a:cubicBezTo>
                    <a:pt x="1388197" y="3811676"/>
                    <a:pt x="1388197" y="3814214"/>
                    <a:pt x="1388265" y="3816751"/>
                  </a:cubicBezTo>
                  <a:cubicBezTo>
                    <a:pt x="1383807" y="4008844"/>
                    <a:pt x="1226142" y="4163766"/>
                    <a:pt x="1033021" y="4163766"/>
                  </a:cubicBezTo>
                  <a:lnTo>
                    <a:pt x="826320" y="4163766"/>
                  </a:lnTo>
                  <a:lnTo>
                    <a:pt x="826320" y="4164040"/>
                  </a:lnTo>
                  <a:lnTo>
                    <a:pt x="287830" y="4164040"/>
                  </a:lnTo>
                  <a:cubicBezTo>
                    <a:pt x="129136" y="4164040"/>
                    <a:pt x="0" y="4293177"/>
                    <a:pt x="0" y="4451871"/>
                  </a:cubicBezTo>
                  <a:lnTo>
                    <a:pt x="0" y="5196856"/>
                  </a:lnTo>
                  <a:cubicBezTo>
                    <a:pt x="0" y="5355549"/>
                    <a:pt x="129136" y="5484686"/>
                    <a:pt x="287830" y="5484686"/>
                  </a:cubicBezTo>
                  <a:lnTo>
                    <a:pt x="1032815" y="5484686"/>
                  </a:lnTo>
                  <a:cubicBezTo>
                    <a:pt x="1191509" y="5484686"/>
                    <a:pt x="1320645" y="5355549"/>
                    <a:pt x="1320645" y="5196856"/>
                  </a:cubicBezTo>
                  <a:lnTo>
                    <a:pt x="1320645" y="4643346"/>
                  </a:lnTo>
                  <a:lnTo>
                    <a:pt x="1320645" y="4643346"/>
                  </a:lnTo>
                  <a:lnTo>
                    <a:pt x="1320645" y="4451940"/>
                  </a:lnTo>
                  <a:cubicBezTo>
                    <a:pt x="1320645" y="4259572"/>
                    <a:pt x="1474333" y="4102387"/>
                    <a:pt x="1665397" y="409676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" name="Google Shape;557;g344ece6685a_0_22" title="Mano Capa.png">
            <a:extLst>
              <a:ext uri="{FF2B5EF4-FFF2-40B4-BE49-F238E27FC236}">
                <a16:creationId xmlns:a16="http://schemas.microsoft.com/office/drawing/2014/main" id="{CB85084D-A286-9AFD-2712-2622CFCF28E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657"/>
          <a:stretch/>
        </p:blipFill>
        <p:spPr>
          <a:xfrm>
            <a:off x="362339" y="-574697"/>
            <a:ext cx="5083738" cy="58840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66;p13">
            <a:extLst>
              <a:ext uri="{FF2B5EF4-FFF2-40B4-BE49-F238E27FC236}">
                <a16:creationId xmlns:a16="http://schemas.microsoft.com/office/drawing/2014/main" id="{926FF27B-BCFC-62CF-1C6C-0EE1418BE4A9}"/>
              </a:ext>
            </a:extLst>
          </p:cNvPr>
          <p:cNvSpPr txBox="1">
            <a:spLocks noChangeAspect="1"/>
          </p:cNvSpPr>
          <p:nvPr/>
        </p:nvSpPr>
        <p:spPr>
          <a:xfrm>
            <a:off x="4484940" y="1198306"/>
            <a:ext cx="3884910" cy="28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563" tIns="22563" rIns="22563" bIns="22563" anchor="t" anchorCtr="0">
            <a:spAutoFit/>
          </a:bodyPr>
          <a:lstStyle/>
          <a:p>
            <a:pPr defTabSz="761970">
              <a:lnSpc>
                <a:spcPct val="70000"/>
              </a:lnSpc>
              <a:buClr>
                <a:srgbClr val="FFFFFF"/>
              </a:buClr>
              <a:buSzPts val="5400"/>
            </a:pPr>
            <a:r>
              <a:rPr lang="pt-BR" sz="1100" b="1" dirty="0">
                <a:solidFill>
                  <a:srgbClr val="045CD6"/>
                </a:solidFill>
                <a:latin typeface="Proxima Nova"/>
                <a:ea typeface="Proxima Nova"/>
                <a:cs typeface="Proxima Nova"/>
                <a:sym typeface="Proxima Nova"/>
              </a:rPr>
              <a:t>É A COMPRA MÉDIA ANUAL DAS OFICINAS MECÂNICAS NO BRASIL</a:t>
            </a:r>
            <a:endParaRPr lang="pt-BR" sz="1100" dirty="0">
              <a:solidFill>
                <a:srgbClr val="045CD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" name="Google Shape;500;p81">
            <a:extLst>
              <a:ext uri="{FF2B5EF4-FFF2-40B4-BE49-F238E27FC236}">
                <a16:creationId xmlns:a16="http://schemas.microsoft.com/office/drawing/2014/main" id="{F7BBC0D2-1693-D4A4-73C0-0ABF40B31B43}"/>
              </a:ext>
            </a:extLst>
          </p:cNvPr>
          <p:cNvSpPr txBox="1">
            <a:spLocks noChangeAspect="1"/>
          </p:cNvSpPr>
          <p:nvPr/>
        </p:nvSpPr>
        <p:spPr>
          <a:xfrm>
            <a:off x="4424747" y="566214"/>
            <a:ext cx="5391654" cy="38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042" tIns="44000" rIns="88042" bIns="440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80000"/>
              </a:lnSpc>
              <a:buClr>
                <a:srgbClr val="3333CD"/>
              </a:buClr>
              <a:buSzPts val="6900"/>
              <a:buFont typeface="Proxima Nova Extrabold"/>
              <a:buNone/>
              <a:defRPr sz="5400">
                <a:solidFill>
                  <a:srgbClr val="333333"/>
                </a:solidFill>
                <a:latin typeface="Proxima Nova Extrabold"/>
                <a:ea typeface="Proxima Nova Extrabold"/>
                <a:cs typeface="Proxima Nova Extrabold"/>
              </a:defRPr>
            </a:lvl1pPr>
          </a:lstStyle>
          <a:p>
            <a:pPr defTabSz="761970"/>
            <a:r>
              <a:rPr lang="pt-BR" sz="2400" dirty="0">
                <a:sym typeface="Proxima Nova Extrabold"/>
              </a:rPr>
              <a:t>R$ 60,21 BILHÕES DE REAIS</a:t>
            </a:r>
          </a:p>
        </p:txBody>
      </p:sp>
      <p:sp>
        <p:nvSpPr>
          <p:cNvPr id="9" name="Google Shape;283;p11">
            <a:extLst>
              <a:ext uri="{FF2B5EF4-FFF2-40B4-BE49-F238E27FC236}">
                <a16:creationId xmlns:a16="http://schemas.microsoft.com/office/drawing/2014/main" id="{32344EF3-FA3C-5F50-BB10-AC2DD98B0057}"/>
              </a:ext>
            </a:extLst>
          </p:cNvPr>
          <p:cNvSpPr>
            <a:spLocks noChangeAspect="1"/>
          </p:cNvSpPr>
          <p:nvPr/>
        </p:nvSpPr>
        <p:spPr>
          <a:xfrm>
            <a:off x="4414435" y="1719734"/>
            <a:ext cx="4374676" cy="1452355"/>
          </a:xfrm>
          <a:prstGeom prst="roundRect">
            <a:avLst/>
          </a:prstGeom>
          <a:solidFill>
            <a:srgbClr val="0567EE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314325" dist="76200" dir="2520000" algn="bl" rotWithShape="0">
              <a:srgbClr val="000000">
                <a:alpha val="33725"/>
              </a:srgbClr>
            </a:outerShdw>
          </a:effectLst>
        </p:spPr>
        <p:txBody>
          <a:bodyPr spcFirstLastPara="1" wrap="square" lIns="76188" tIns="76188" rIns="76188" bIns="76188" anchor="ctr" anchorCtr="0">
            <a:noAutofit/>
          </a:bodyPr>
          <a:lstStyle/>
          <a:p>
            <a:pPr lvl="0">
              <a:lnSpc>
                <a:spcPts val="1600"/>
              </a:lnSpc>
              <a:spcBef>
                <a:spcPts val="1000"/>
              </a:spcBef>
            </a:pPr>
            <a:r>
              <a:rPr lang="pt-BR" sz="1200" dirty="0">
                <a:solidFill>
                  <a:srgbClr val="FFE6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QUAL É O PAPEL DO MECÂNICO </a:t>
            </a:r>
          </a:p>
          <a:p>
            <a:pPr lvl="0">
              <a:lnSpc>
                <a:spcPts val="1600"/>
              </a:lnSpc>
              <a:spcBef>
                <a:spcPts val="1000"/>
              </a:spcBef>
            </a:pPr>
            <a:r>
              <a:rPr lang="pt-BR" sz="1200" dirty="0">
                <a:solidFill>
                  <a:srgbClr val="FFE6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E DO DONO DA OFICINA?</a:t>
            </a:r>
          </a:p>
          <a:p>
            <a:pPr lvl="0">
              <a:lnSpc>
                <a:spcPct val="80000"/>
              </a:lnSpc>
              <a:spcBef>
                <a:spcPts val="1000"/>
              </a:spcBef>
            </a:pPr>
            <a:r>
              <a:rPr lang="pt-BR" sz="1200" dirty="0">
                <a:solidFill>
                  <a:schemeClr val="bg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COMO ELE INFLUENCIA OS ELOS DE COMPRA E VENDA DE AUTOPEÇAS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8532CC6C-274E-DFD5-E06B-FC50D6E3D6D3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0" y="3410401"/>
            <a:ext cx="3975234" cy="334762"/>
            <a:chOff x="5393993" y="4905616"/>
            <a:chExt cx="5998690" cy="505161"/>
          </a:xfrm>
          <a:solidFill>
            <a:schemeClr val="bg2"/>
          </a:solidFill>
        </p:grpSpPr>
        <p:sp>
          <p:nvSpPr>
            <p:cNvPr id="11" name="Google Shape;282;p11">
              <a:extLst>
                <a:ext uri="{FF2B5EF4-FFF2-40B4-BE49-F238E27FC236}">
                  <a16:creationId xmlns:a16="http://schemas.microsoft.com/office/drawing/2014/main" id="{310B66A8-C8DB-3122-F975-B9972F49BD0F}"/>
                </a:ext>
              </a:extLst>
            </p:cNvPr>
            <p:cNvSpPr/>
            <p:nvPr/>
          </p:nvSpPr>
          <p:spPr>
            <a:xfrm>
              <a:off x="7427991" y="4905616"/>
              <a:ext cx="1944740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sz="1000"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D30A8FF2-4D9D-2E6D-46A5-1385D28414CF}"/>
                </a:ext>
              </a:extLst>
            </p:cNvPr>
            <p:cNvGrpSpPr/>
            <p:nvPr/>
          </p:nvGrpSpPr>
          <p:grpSpPr>
            <a:xfrm>
              <a:off x="5393993" y="4905616"/>
              <a:ext cx="1941388" cy="505161"/>
              <a:chOff x="5168996" y="4834496"/>
              <a:chExt cx="1941388" cy="505161"/>
            </a:xfrm>
            <a:grpFill/>
          </p:grpSpPr>
          <p:sp>
            <p:nvSpPr>
              <p:cNvPr id="25" name="Google Shape;282;p11">
                <a:extLst>
                  <a:ext uri="{FF2B5EF4-FFF2-40B4-BE49-F238E27FC236}">
                    <a16:creationId xmlns:a16="http://schemas.microsoft.com/office/drawing/2014/main" id="{64EEB910-2B5F-E25A-058C-B94FCF81F088}"/>
                  </a:ext>
                </a:extLst>
              </p:cNvPr>
              <p:cNvSpPr/>
              <p:nvPr/>
            </p:nvSpPr>
            <p:spPr>
              <a:xfrm>
                <a:off x="5168996" y="4834496"/>
                <a:ext cx="1941388" cy="505161"/>
              </a:xfrm>
              <a:prstGeom prst="roundRect">
                <a:avLst/>
              </a:prstGeom>
              <a:grpFill/>
              <a:ln w="9525" cap="flat" cmpd="sng">
                <a:solidFill>
                  <a:srgbClr val="0567EE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314325" dist="76200" dir="2520000" algn="bl" rotWithShape="0">
                  <a:srgbClr val="000000">
                    <a:alpha val="33725"/>
                  </a:srgbClr>
                </a:outerShdw>
              </a:effectLst>
            </p:spPr>
            <p:txBody>
              <a:bodyPr spcFirstLastPara="1" wrap="square" lIns="76188" tIns="76188" rIns="76188" bIns="76188" anchor="ctr" anchorCtr="0">
                <a:noAutofit/>
              </a:bodyPr>
              <a:lstStyle/>
              <a:p>
                <a:pPr indent="380985" defTabSz="761970">
                  <a:buSzPts val="2000"/>
                </a:pPr>
                <a:endParaRPr sz="1000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  <p:sp>
            <p:nvSpPr>
              <p:cNvPr id="26" name="Google Shape;266;p13">
                <a:extLst>
                  <a:ext uri="{FF2B5EF4-FFF2-40B4-BE49-F238E27FC236}">
                    <a16:creationId xmlns:a16="http://schemas.microsoft.com/office/drawing/2014/main" id="{558EFE83-5C95-1EE9-413D-AC588FA3DF8D}"/>
                  </a:ext>
                </a:extLst>
              </p:cNvPr>
              <p:cNvSpPr txBox="1"/>
              <p:nvPr/>
            </p:nvSpPr>
            <p:spPr>
              <a:xfrm>
                <a:off x="5244170" y="5027965"/>
                <a:ext cx="1791041" cy="20817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22563" tIns="22563" rIns="22563" bIns="22563" anchor="t" anchorCtr="0">
                <a:spAutoFit/>
              </a:bodyPr>
              <a:lstStyle/>
              <a:p>
                <a:pPr algn="ctr" defTabSz="761970">
                  <a:lnSpc>
                    <a:spcPct val="70000"/>
                  </a:lnSpc>
                  <a:buClr>
                    <a:srgbClr val="FFFFFF"/>
                  </a:buClr>
                  <a:buSzPts val="5400"/>
                </a:pPr>
                <a:r>
                  <a:rPr lang="pt-BR"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FORNECEDOR</a:t>
                </a:r>
                <a:endParaRPr lang="pt-BR" sz="1000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3EE6833A-F5C1-EDF1-8B0C-C199588F69FF}"/>
                </a:ext>
              </a:extLst>
            </p:cNvPr>
            <p:cNvGrpSpPr/>
            <p:nvPr/>
          </p:nvGrpSpPr>
          <p:grpSpPr>
            <a:xfrm>
              <a:off x="9281996" y="4905616"/>
              <a:ext cx="2110687" cy="505161"/>
              <a:chOff x="9056999" y="4834496"/>
              <a:chExt cx="2110687" cy="505161"/>
            </a:xfrm>
            <a:grpFill/>
          </p:grpSpPr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id="{D48931C5-81DE-21BD-168E-4AC503BCD9EB}"/>
                  </a:ext>
                </a:extLst>
              </p:cNvPr>
              <p:cNvGrpSpPr/>
              <p:nvPr/>
            </p:nvGrpSpPr>
            <p:grpSpPr>
              <a:xfrm>
                <a:off x="9056999" y="4834496"/>
                <a:ext cx="2110687" cy="505161"/>
                <a:chOff x="9056999" y="4834496"/>
                <a:chExt cx="2110687" cy="505161"/>
              </a:xfrm>
              <a:grpFill/>
            </p:grpSpPr>
            <p:sp>
              <p:nvSpPr>
                <p:cNvPr id="21" name="Google Shape;282;p11">
                  <a:extLst>
                    <a:ext uri="{FF2B5EF4-FFF2-40B4-BE49-F238E27FC236}">
                      <a16:creationId xmlns:a16="http://schemas.microsoft.com/office/drawing/2014/main" id="{D257FF19-8A69-3485-D9FA-F3FC2A622F0A}"/>
                    </a:ext>
                  </a:extLst>
                </p:cNvPr>
                <p:cNvSpPr/>
                <p:nvPr/>
              </p:nvSpPr>
              <p:spPr>
                <a:xfrm>
                  <a:off x="9222946" y="4834496"/>
                  <a:ext cx="1944740" cy="505161"/>
                </a:xfrm>
                <a:prstGeom prst="roundRect">
                  <a:avLst/>
                </a:prstGeom>
                <a:grpFill/>
                <a:ln w="9525" cap="flat" cmpd="sng">
                  <a:solidFill>
                    <a:srgbClr val="0567EE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314325" dist="76200" dir="2520000" algn="bl" rotWithShape="0">
                    <a:srgbClr val="000000">
                      <a:alpha val="33725"/>
                    </a:srgbClr>
                  </a:outerShdw>
                </a:effectLst>
              </p:spPr>
              <p:txBody>
                <a:bodyPr spcFirstLastPara="1" wrap="square" lIns="76188" tIns="76188" rIns="76188" bIns="76188" anchor="ctr" anchorCtr="0">
                  <a:noAutofit/>
                </a:bodyPr>
                <a:lstStyle/>
                <a:p>
                  <a:pPr indent="380985" algn="ctr" defTabSz="761970">
                    <a:buSzPts val="2000"/>
                  </a:pPr>
                  <a:endParaRPr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endParaRPr>
                </a:p>
              </p:txBody>
            </p:sp>
            <p:grpSp>
              <p:nvGrpSpPr>
                <p:cNvPr id="22" name="Agrupar 21">
                  <a:extLst>
                    <a:ext uri="{FF2B5EF4-FFF2-40B4-BE49-F238E27FC236}">
                      <a16:creationId xmlns:a16="http://schemas.microsoft.com/office/drawing/2014/main" id="{844C28A0-6C33-0A24-BB1D-5FD8E154A30A}"/>
                    </a:ext>
                  </a:extLst>
                </p:cNvPr>
                <p:cNvGrpSpPr/>
                <p:nvPr/>
              </p:nvGrpSpPr>
              <p:grpSpPr>
                <a:xfrm>
                  <a:off x="9056999" y="4941804"/>
                  <a:ext cx="289311" cy="289311"/>
                  <a:chOff x="7645446" y="4556778"/>
                  <a:chExt cx="571048" cy="571048"/>
                </a:xfrm>
                <a:grpFill/>
              </p:grpSpPr>
              <p:sp>
                <p:nvSpPr>
                  <p:cNvPr id="23" name="Elipse 28">
                    <a:extLst>
                      <a:ext uri="{FF2B5EF4-FFF2-40B4-BE49-F238E27FC236}">
                        <a16:creationId xmlns:a16="http://schemas.microsoft.com/office/drawing/2014/main" id="{8364320C-6070-9AA8-BB33-6665C59C9BDA}"/>
                      </a:ext>
                    </a:extLst>
                  </p:cNvPr>
                  <p:cNvSpPr/>
                  <p:nvPr/>
                </p:nvSpPr>
                <p:spPr>
                  <a:xfrm>
                    <a:off x="7645446" y="4556778"/>
                    <a:ext cx="571048" cy="571048"/>
                  </a:xfrm>
                  <a:prstGeom prst="ellipse">
                    <a:avLst/>
                  </a:prstGeom>
                  <a:grpFill/>
                  <a:ln>
                    <a:solidFill>
                      <a:schemeClr val="tx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800" dirty="0"/>
                  </a:p>
                </p:txBody>
              </p:sp>
              <p:pic>
                <p:nvPicPr>
                  <p:cNvPr id="24" name="Gráfico 23">
                    <a:extLst>
                      <a:ext uri="{FF2B5EF4-FFF2-40B4-BE49-F238E27FC236}">
                        <a16:creationId xmlns:a16="http://schemas.microsoft.com/office/drawing/2014/main" id="{F4F3181F-FCFB-7D79-C3BF-9E5E48E07EF5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89308" y="4600640"/>
                    <a:ext cx="483324" cy="483324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0" name="Google Shape;266;p13">
                <a:extLst>
                  <a:ext uri="{FF2B5EF4-FFF2-40B4-BE49-F238E27FC236}">
                    <a16:creationId xmlns:a16="http://schemas.microsoft.com/office/drawing/2014/main" id="{688EBA64-6C6B-05AA-D506-21A94D8A9E0F}"/>
                  </a:ext>
                </a:extLst>
              </p:cNvPr>
              <p:cNvSpPr txBox="1"/>
              <p:nvPr/>
            </p:nvSpPr>
            <p:spPr>
              <a:xfrm>
                <a:off x="9432874" y="5027965"/>
                <a:ext cx="1626972" cy="23131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22563" tIns="22563" rIns="22563" bIns="22563" anchor="t" anchorCtr="0">
                <a:spAutoFit/>
              </a:bodyPr>
              <a:lstStyle/>
              <a:p>
                <a:pPr algn="ctr" defTabSz="761970">
                  <a:lnSpc>
                    <a:spcPct val="70000"/>
                  </a:lnSpc>
                  <a:buClr>
                    <a:srgbClr val="FFFFFF"/>
                  </a:buClr>
                  <a:buSzPts val="5400"/>
                </a:pPr>
                <a:r>
                  <a:rPr lang="pt-BR"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CLIENTE FINAL</a:t>
                </a:r>
                <a:endParaRPr lang="pt-BR" sz="1000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7F0939A8-1B66-D29B-1FEB-908A649FEF29}"/>
                </a:ext>
              </a:extLst>
            </p:cNvPr>
            <p:cNvGrpSpPr/>
            <p:nvPr/>
          </p:nvGrpSpPr>
          <p:grpSpPr>
            <a:xfrm>
              <a:off x="7252472" y="5012924"/>
              <a:ext cx="1744383" cy="294336"/>
              <a:chOff x="7027475" y="4941804"/>
              <a:chExt cx="1744383" cy="294336"/>
            </a:xfrm>
            <a:grpFill/>
          </p:grpSpPr>
          <p:sp>
            <p:nvSpPr>
              <p:cNvPr id="15" name="Google Shape;266;p13">
                <a:extLst>
                  <a:ext uri="{FF2B5EF4-FFF2-40B4-BE49-F238E27FC236}">
                    <a16:creationId xmlns:a16="http://schemas.microsoft.com/office/drawing/2014/main" id="{853C8A26-0E79-4597-ACE2-D00191C22118}"/>
                  </a:ext>
                </a:extLst>
              </p:cNvPr>
              <p:cNvSpPr txBox="1"/>
              <p:nvPr/>
            </p:nvSpPr>
            <p:spPr>
              <a:xfrm>
                <a:off x="7650624" y="5027964"/>
                <a:ext cx="1121234" cy="20817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22563" tIns="22563" rIns="22563" bIns="22563" anchor="t" anchorCtr="0">
                <a:spAutoFit/>
              </a:bodyPr>
              <a:lstStyle/>
              <a:p>
                <a:pPr algn="ctr" defTabSz="761970">
                  <a:lnSpc>
                    <a:spcPct val="70000"/>
                  </a:lnSpc>
                  <a:buClr>
                    <a:srgbClr val="FFFFFF"/>
                  </a:buClr>
                  <a:buSzPts val="5400"/>
                </a:pPr>
                <a:r>
                  <a:rPr lang="pt-BR" sz="1000" b="1" dirty="0">
                    <a:solidFill>
                      <a:srgbClr val="333333"/>
                    </a:solidFill>
                    <a:latin typeface="Proxima Nova"/>
                    <a:ea typeface="Proxima Nova"/>
                    <a:cs typeface="Proxima Nova"/>
                    <a:sym typeface="Proxima Nova"/>
                  </a:rPr>
                  <a:t>MARCA</a:t>
                </a:r>
                <a:endParaRPr lang="pt-BR" sz="1000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endParaRPr>
              </a:p>
            </p:txBody>
          </p:sp>
          <p:grpSp>
            <p:nvGrpSpPr>
              <p:cNvPr id="16" name="Agrupar 15">
                <a:extLst>
                  <a:ext uri="{FF2B5EF4-FFF2-40B4-BE49-F238E27FC236}">
                    <a16:creationId xmlns:a16="http://schemas.microsoft.com/office/drawing/2014/main" id="{1DCE9996-D90C-AFB0-F0EB-1177ED26A6F8}"/>
                  </a:ext>
                </a:extLst>
              </p:cNvPr>
              <p:cNvGrpSpPr/>
              <p:nvPr/>
            </p:nvGrpSpPr>
            <p:grpSpPr>
              <a:xfrm>
                <a:off x="7027475" y="4941804"/>
                <a:ext cx="289311" cy="289311"/>
                <a:chOff x="7645446" y="4556778"/>
                <a:chExt cx="571048" cy="571048"/>
              </a:xfrm>
              <a:grpFill/>
            </p:grpSpPr>
            <p:sp>
              <p:nvSpPr>
                <p:cNvPr id="17" name="Elipse 35">
                  <a:extLst>
                    <a:ext uri="{FF2B5EF4-FFF2-40B4-BE49-F238E27FC236}">
                      <a16:creationId xmlns:a16="http://schemas.microsoft.com/office/drawing/2014/main" id="{06FBAA36-3E54-D5B9-B891-A537A222DF20}"/>
                    </a:ext>
                  </a:extLst>
                </p:cNvPr>
                <p:cNvSpPr/>
                <p:nvPr/>
              </p:nvSpPr>
              <p:spPr>
                <a:xfrm>
                  <a:off x="7645446" y="4556778"/>
                  <a:ext cx="571048" cy="571048"/>
                </a:xfrm>
                <a:prstGeom prst="ellipse">
                  <a:avLst/>
                </a:prstGeom>
                <a:grpFill/>
                <a:ln>
                  <a:solidFill>
                    <a:schemeClr val="tx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 dirty="0"/>
                </a:p>
              </p:txBody>
            </p:sp>
            <p:pic>
              <p:nvPicPr>
                <p:cNvPr id="18" name="Gráfico 17">
                  <a:extLst>
                    <a:ext uri="{FF2B5EF4-FFF2-40B4-BE49-F238E27FC236}">
                      <a16:creationId xmlns:a16="http://schemas.microsoft.com/office/drawing/2014/main" id="{2EA85CA1-12E4-F9EC-BE39-43335755C91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89308" y="4600640"/>
                  <a:ext cx="483324" cy="483324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27247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375E-6 -1.48148E-6 L 0.06211 -1.48148E-6 " pathEditMode="relative" rAng="0" ptsTypes="AA">
                                      <p:cBhvr>
                                        <p:cTn id="17" dur="1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45833E-6 1.11111E-6 L 0.06224 1.11111E-6 " pathEditMode="relative" rAng="0" ptsTypes="AA">
                                      <p:cBhvr>
                                        <p:cTn id="22" dur="1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>
          <a:extLst>
            <a:ext uri="{FF2B5EF4-FFF2-40B4-BE49-F238E27FC236}">
              <a16:creationId xmlns:a16="http://schemas.microsoft.com/office/drawing/2014/main" id="{ABAC8E50-9447-CF7E-5A22-8DBB8DEC2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tângulo 61">
            <a:extLst>
              <a:ext uri="{FF2B5EF4-FFF2-40B4-BE49-F238E27FC236}">
                <a16:creationId xmlns:a16="http://schemas.microsoft.com/office/drawing/2014/main" id="{4B2C0F79-9E27-C0F6-77AB-471F66BC5AD4}"/>
              </a:ext>
            </a:extLst>
          </p:cNvPr>
          <p:cNvSpPr/>
          <p:nvPr/>
        </p:nvSpPr>
        <p:spPr>
          <a:xfrm>
            <a:off x="0" y="0"/>
            <a:ext cx="9144000" cy="5173042"/>
          </a:xfrm>
          <a:prstGeom prst="rect">
            <a:avLst/>
          </a:prstGeom>
          <a:solidFill>
            <a:srgbClr val="FFE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Google Shape;580;g36f173d437d_0_861">
            <a:extLst>
              <a:ext uri="{FF2B5EF4-FFF2-40B4-BE49-F238E27FC236}">
                <a16:creationId xmlns:a16="http://schemas.microsoft.com/office/drawing/2014/main" id="{3A7A3456-4A46-3D76-500A-90E2D1D759A7}"/>
              </a:ext>
            </a:extLst>
          </p:cNvPr>
          <p:cNvSpPr txBox="1">
            <a:spLocks noChangeAspect="1"/>
          </p:cNvSpPr>
          <p:nvPr/>
        </p:nvSpPr>
        <p:spPr>
          <a:xfrm>
            <a:off x="456133" y="289764"/>
            <a:ext cx="747416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70000"/>
              </a:lnSpc>
              <a:buClr>
                <a:schemeClr val="lt1"/>
              </a:buClr>
              <a:buSzPts val="2600"/>
            </a:pPr>
            <a:r>
              <a:rPr lang="pt-BR" sz="2400" b="1" dirty="0">
                <a:solidFill>
                  <a:srgbClr val="333333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AUTOPEÇAS PARA O MOTOR SÃO </a:t>
            </a:r>
            <a:r>
              <a:rPr lang="pt-BR" sz="2400" b="1" dirty="0">
                <a:solidFill>
                  <a:srgbClr val="045CD6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RESPONSÁVEIS POR 27% DO FATURAMENTO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1901C3D-E75C-EA2D-4BFF-9A7EE2EFEBBB}"/>
              </a:ext>
            </a:extLst>
          </p:cNvPr>
          <p:cNvGrpSpPr/>
          <p:nvPr/>
        </p:nvGrpSpPr>
        <p:grpSpPr>
          <a:xfrm>
            <a:off x="2282364" y="1167408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8" name="Google Shape;282;p11">
              <a:extLst>
                <a:ext uri="{FF2B5EF4-FFF2-40B4-BE49-F238E27FC236}">
                  <a16:creationId xmlns:a16="http://schemas.microsoft.com/office/drawing/2014/main" id="{D1CAB227-D5D6-B699-2999-BF59ECDD21E6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9" name="Google Shape;266;p13">
              <a:extLst>
                <a:ext uri="{FF2B5EF4-FFF2-40B4-BE49-F238E27FC236}">
                  <a16:creationId xmlns:a16="http://schemas.microsoft.com/office/drawing/2014/main" id="{06ACE6D7-9756-FC5A-B3CE-9309AB4B7CB8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OUTROS: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R$ 4,9 Bi</a:t>
              </a:r>
            </a:p>
          </p:txBody>
        </p:sp>
      </p:grpSp>
      <p:pic>
        <p:nvPicPr>
          <p:cNvPr id="29" name="Google Shape;564;g344ece6685a_0_30" title="Imagem Carro MeliXP.png">
            <a:extLst>
              <a:ext uri="{FF2B5EF4-FFF2-40B4-BE49-F238E27FC236}">
                <a16:creationId xmlns:a16="http://schemas.microsoft.com/office/drawing/2014/main" id="{2B25072E-D62E-4467-E8FD-3F10A6524D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7439" y="1422845"/>
            <a:ext cx="3863530" cy="38635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581;g344ece6685a_0_30">
            <a:extLst>
              <a:ext uri="{FF2B5EF4-FFF2-40B4-BE49-F238E27FC236}">
                <a16:creationId xmlns:a16="http://schemas.microsoft.com/office/drawing/2014/main" id="{A2961658-DF7B-6C7E-F16C-368AFDFEF806}"/>
              </a:ext>
            </a:extLst>
          </p:cNvPr>
          <p:cNvCxnSpPr>
            <a:cxnSpLocks/>
          </p:cNvCxnSpPr>
          <p:nvPr/>
        </p:nvCxnSpPr>
        <p:spPr>
          <a:xfrm>
            <a:off x="1945638" y="3286054"/>
            <a:ext cx="1257010" cy="27050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" name="Google Shape;582;g344ece6685a_0_30">
            <a:extLst>
              <a:ext uri="{FF2B5EF4-FFF2-40B4-BE49-F238E27FC236}">
                <a16:creationId xmlns:a16="http://schemas.microsoft.com/office/drawing/2014/main" id="{91736380-DCFC-CC95-5646-A4C2CA700E75}"/>
              </a:ext>
            </a:extLst>
          </p:cNvPr>
          <p:cNvCxnSpPr/>
          <p:nvPr/>
        </p:nvCxnSpPr>
        <p:spPr>
          <a:xfrm rot="10800000" flipH="1">
            <a:off x="1590262" y="4142839"/>
            <a:ext cx="1865051" cy="20934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" name="Google Shape;583;g344ece6685a_0_30">
            <a:extLst>
              <a:ext uri="{FF2B5EF4-FFF2-40B4-BE49-F238E27FC236}">
                <a16:creationId xmlns:a16="http://schemas.microsoft.com/office/drawing/2014/main" id="{59E0BF63-E04F-68D2-42BD-49030A09AC19}"/>
              </a:ext>
            </a:extLst>
          </p:cNvPr>
          <p:cNvCxnSpPr>
            <a:cxnSpLocks/>
          </p:cNvCxnSpPr>
          <p:nvPr/>
        </p:nvCxnSpPr>
        <p:spPr>
          <a:xfrm flipH="1">
            <a:off x="5082695" y="2259597"/>
            <a:ext cx="1565382" cy="146894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" name="Google Shape;584;g344ece6685a_0_30">
            <a:extLst>
              <a:ext uri="{FF2B5EF4-FFF2-40B4-BE49-F238E27FC236}">
                <a16:creationId xmlns:a16="http://schemas.microsoft.com/office/drawing/2014/main" id="{AF5EC233-7EF5-1E94-0D33-88480483BF21}"/>
              </a:ext>
            </a:extLst>
          </p:cNvPr>
          <p:cNvCxnSpPr>
            <a:cxnSpLocks/>
          </p:cNvCxnSpPr>
          <p:nvPr/>
        </p:nvCxnSpPr>
        <p:spPr>
          <a:xfrm flipH="1">
            <a:off x="5193797" y="1089364"/>
            <a:ext cx="1102001" cy="127465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" name="Google Shape;585;g344ece6685a_0_30">
            <a:extLst>
              <a:ext uri="{FF2B5EF4-FFF2-40B4-BE49-F238E27FC236}">
                <a16:creationId xmlns:a16="http://schemas.microsoft.com/office/drawing/2014/main" id="{5413B6BC-D67D-B21B-812B-E17F3876A493}"/>
              </a:ext>
            </a:extLst>
          </p:cNvPr>
          <p:cNvCxnSpPr/>
          <p:nvPr/>
        </p:nvCxnSpPr>
        <p:spPr>
          <a:xfrm rot="10800000">
            <a:off x="4193214" y="4011528"/>
            <a:ext cx="2334783" cy="27285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" name="Google Shape;586;g344ece6685a_0_30">
            <a:extLst>
              <a:ext uri="{FF2B5EF4-FFF2-40B4-BE49-F238E27FC236}">
                <a16:creationId xmlns:a16="http://schemas.microsoft.com/office/drawing/2014/main" id="{DE26D2AE-41B4-41F1-44AE-48487729E69A}"/>
              </a:ext>
            </a:extLst>
          </p:cNvPr>
          <p:cNvCxnSpPr/>
          <p:nvPr/>
        </p:nvCxnSpPr>
        <p:spPr>
          <a:xfrm rot="10800000">
            <a:off x="4850259" y="3991260"/>
            <a:ext cx="1889984" cy="1011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" name="Google Shape;587;g344ece6685a_0_30">
            <a:extLst>
              <a:ext uri="{FF2B5EF4-FFF2-40B4-BE49-F238E27FC236}">
                <a16:creationId xmlns:a16="http://schemas.microsoft.com/office/drawing/2014/main" id="{9B4C326D-9ACE-0204-60AA-969D7254C33E}"/>
              </a:ext>
            </a:extLst>
          </p:cNvPr>
          <p:cNvCxnSpPr/>
          <p:nvPr/>
        </p:nvCxnSpPr>
        <p:spPr>
          <a:xfrm flipH="1">
            <a:off x="4526853" y="3192789"/>
            <a:ext cx="1536215" cy="140496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6479183-95DA-D849-A031-00FEC85243E7}"/>
              </a:ext>
            </a:extLst>
          </p:cNvPr>
          <p:cNvGrpSpPr/>
          <p:nvPr/>
        </p:nvGrpSpPr>
        <p:grpSpPr>
          <a:xfrm>
            <a:off x="5694691" y="957263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6" name="Google Shape;282;p11">
              <a:extLst>
                <a:ext uri="{FF2B5EF4-FFF2-40B4-BE49-F238E27FC236}">
                  <a16:creationId xmlns:a16="http://schemas.microsoft.com/office/drawing/2014/main" id="{70A76CAC-C353-06B6-6A42-0D7076360786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7" name="Google Shape;266;p13">
              <a:extLst>
                <a:ext uri="{FF2B5EF4-FFF2-40B4-BE49-F238E27FC236}">
                  <a16:creationId xmlns:a16="http://schemas.microsoft.com/office/drawing/2014/main" id="{96EA0F49-CF31-681A-4B6C-591E056F631E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DIREÇÃO: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R$ 5,9 Bi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7847F11-D485-C2D3-6138-C1EEB534BFA3}"/>
              </a:ext>
            </a:extLst>
          </p:cNvPr>
          <p:cNvGrpSpPr/>
          <p:nvPr/>
        </p:nvGrpSpPr>
        <p:grpSpPr>
          <a:xfrm>
            <a:off x="6257658" y="1900304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4" name="Google Shape;282;p11">
              <a:extLst>
                <a:ext uri="{FF2B5EF4-FFF2-40B4-BE49-F238E27FC236}">
                  <a16:creationId xmlns:a16="http://schemas.microsoft.com/office/drawing/2014/main" id="{CF891DD1-EEAC-FFA3-4C61-71D9891EC4E4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5" name="Google Shape;266;p13">
              <a:extLst>
                <a:ext uri="{FF2B5EF4-FFF2-40B4-BE49-F238E27FC236}">
                  <a16:creationId xmlns:a16="http://schemas.microsoft.com/office/drawing/2014/main" id="{A77FDC70-236C-3A19-FAC8-A7DBB6B24390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TRANSMISSÃO: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R$ 5,4 Bi</a:t>
              </a: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D1B0C7EA-4E53-BE01-948E-01A1979A9669}"/>
              </a:ext>
            </a:extLst>
          </p:cNvPr>
          <p:cNvGrpSpPr/>
          <p:nvPr/>
        </p:nvGrpSpPr>
        <p:grpSpPr>
          <a:xfrm>
            <a:off x="6021432" y="2910978"/>
            <a:ext cx="1758624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2" name="Google Shape;282;p11">
              <a:extLst>
                <a:ext uri="{FF2B5EF4-FFF2-40B4-BE49-F238E27FC236}">
                  <a16:creationId xmlns:a16="http://schemas.microsoft.com/office/drawing/2014/main" id="{0463A3D4-BBE9-900F-488B-CB20FA474444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3" name="Google Shape;266;p13">
              <a:extLst>
                <a:ext uri="{FF2B5EF4-FFF2-40B4-BE49-F238E27FC236}">
                  <a16:creationId xmlns:a16="http://schemas.microsoft.com/office/drawing/2014/main" id="{3CC84BA7-9511-3054-F76B-5CC5B2B0EA24}"/>
                </a:ext>
              </a:extLst>
            </p:cNvPr>
            <p:cNvSpPr txBox="1"/>
            <p:nvPr/>
          </p:nvSpPr>
          <p:spPr>
            <a:xfrm>
              <a:off x="5208594" y="4895723"/>
              <a:ext cx="1836476" cy="44280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ARREFECIMENTO: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R$ 5,4 Bi</a:t>
              </a:r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4375ECEE-876A-E148-A05B-4B7C9054A101}"/>
              </a:ext>
            </a:extLst>
          </p:cNvPr>
          <p:cNvGrpSpPr/>
          <p:nvPr/>
        </p:nvGrpSpPr>
        <p:grpSpPr>
          <a:xfrm>
            <a:off x="6594655" y="3751876"/>
            <a:ext cx="1556399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50" name="Google Shape;282;p11">
              <a:extLst>
                <a:ext uri="{FF2B5EF4-FFF2-40B4-BE49-F238E27FC236}">
                  <a16:creationId xmlns:a16="http://schemas.microsoft.com/office/drawing/2014/main" id="{410F7854-3DF0-688B-D207-6DEF1D15F672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51" name="Google Shape;266;p13">
              <a:extLst>
                <a:ext uri="{FF2B5EF4-FFF2-40B4-BE49-F238E27FC236}">
                  <a16:creationId xmlns:a16="http://schemas.microsoft.com/office/drawing/2014/main" id="{F8EDA081-CA61-89EB-4767-35921EA9C369}"/>
                </a:ext>
              </a:extLst>
            </p:cNvPr>
            <p:cNvSpPr txBox="1"/>
            <p:nvPr/>
          </p:nvSpPr>
          <p:spPr>
            <a:xfrm>
              <a:off x="5231306" y="4895723"/>
              <a:ext cx="1761440" cy="44280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LUBRIFICAÇÃO: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R$ 4,4 Bi</a:t>
              </a:r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92867912-D0A3-97DA-B1A3-B6BA1E4EAE5A}"/>
              </a:ext>
            </a:extLst>
          </p:cNvPr>
          <p:cNvGrpSpPr/>
          <p:nvPr/>
        </p:nvGrpSpPr>
        <p:grpSpPr>
          <a:xfrm>
            <a:off x="6261020" y="4284382"/>
            <a:ext cx="1556400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48" name="Google Shape;282;p11">
              <a:extLst>
                <a:ext uri="{FF2B5EF4-FFF2-40B4-BE49-F238E27FC236}">
                  <a16:creationId xmlns:a16="http://schemas.microsoft.com/office/drawing/2014/main" id="{1B6EE4A1-4B6E-2520-C86B-2551C5E92F41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9" name="Google Shape;266;p13">
              <a:extLst>
                <a:ext uri="{FF2B5EF4-FFF2-40B4-BE49-F238E27FC236}">
                  <a16:creationId xmlns:a16="http://schemas.microsoft.com/office/drawing/2014/main" id="{E500F02E-FFD9-E564-0E5F-52452A2FBDF4}"/>
                </a:ext>
              </a:extLst>
            </p:cNvPr>
            <p:cNvSpPr txBox="1"/>
            <p:nvPr/>
          </p:nvSpPr>
          <p:spPr>
            <a:xfrm>
              <a:off x="5338251" y="4895723"/>
              <a:ext cx="1651725" cy="44280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MOTOR: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R$ 16,6 Bi</a:t>
              </a: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FE9324F0-F65B-EE29-B9BF-24CA99FA514A}"/>
              </a:ext>
            </a:extLst>
          </p:cNvPr>
          <p:cNvGrpSpPr/>
          <p:nvPr/>
        </p:nvGrpSpPr>
        <p:grpSpPr>
          <a:xfrm>
            <a:off x="758449" y="4201674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46" name="Google Shape;282;p11">
              <a:extLst>
                <a:ext uri="{FF2B5EF4-FFF2-40B4-BE49-F238E27FC236}">
                  <a16:creationId xmlns:a16="http://schemas.microsoft.com/office/drawing/2014/main" id="{353B8E66-1DD4-050C-1CC0-C4DCA04B3661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7" name="Google Shape;266;p13">
              <a:extLst>
                <a:ext uri="{FF2B5EF4-FFF2-40B4-BE49-F238E27FC236}">
                  <a16:creationId xmlns:a16="http://schemas.microsoft.com/office/drawing/2014/main" id="{A7CE93C9-E76E-8A43-2F72-B1956659BBC1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FREIO: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R$ 7,5 Bi</a:t>
              </a: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B22FF7A7-ABA1-90F7-F8B2-AEFBD4C9CF52}"/>
              </a:ext>
            </a:extLst>
          </p:cNvPr>
          <p:cNvGrpSpPr/>
          <p:nvPr/>
        </p:nvGrpSpPr>
        <p:grpSpPr>
          <a:xfrm>
            <a:off x="1131487" y="2921274"/>
            <a:ext cx="1522171" cy="396078"/>
            <a:chOff x="5168996" y="4834496"/>
            <a:chExt cx="1941388" cy="505161"/>
          </a:xfrm>
          <a:solidFill>
            <a:schemeClr val="bg2"/>
          </a:solidFill>
        </p:grpSpPr>
        <p:sp>
          <p:nvSpPr>
            <p:cNvPr id="44" name="Google Shape;282;p11">
              <a:extLst>
                <a:ext uri="{FF2B5EF4-FFF2-40B4-BE49-F238E27FC236}">
                  <a16:creationId xmlns:a16="http://schemas.microsoft.com/office/drawing/2014/main" id="{5D16E8CD-968D-3C04-E856-B1D18995A206}"/>
                </a:ext>
              </a:extLst>
            </p:cNvPr>
            <p:cNvSpPr/>
            <p:nvPr/>
          </p:nvSpPr>
          <p:spPr>
            <a:xfrm>
              <a:off x="5168996" y="4834496"/>
              <a:ext cx="1941388" cy="505161"/>
            </a:xfrm>
            <a:prstGeom prst="roundRect">
              <a:avLst/>
            </a:prstGeom>
            <a:grpFill/>
            <a:ln w="9525" cap="flat" cmpd="sng">
              <a:solidFill>
                <a:srgbClr val="0567E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14325" dist="76200" dir="2520000" algn="b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76188" tIns="76188" rIns="76188" bIns="76188" anchor="ctr" anchorCtr="0">
              <a:noAutofit/>
            </a:bodyPr>
            <a:lstStyle/>
            <a:p>
              <a:pPr indent="380985" defTabSz="761970">
                <a:buSzPts val="2000"/>
              </a:pPr>
              <a:endParaRPr b="1" dirty="0">
                <a:solidFill>
                  <a:srgbClr val="333333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45" name="Google Shape;266;p13">
              <a:extLst>
                <a:ext uri="{FF2B5EF4-FFF2-40B4-BE49-F238E27FC236}">
                  <a16:creationId xmlns:a16="http://schemas.microsoft.com/office/drawing/2014/main" id="{3D609E08-4332-036F-1364-1C84F7980876}"/>
                </a:ext>
              </a:extLst>
            </p:cNvPr>
            <p:cNvSpPr txBox="1"/>
            <p:nvPr/>
          </p:nvSpPr>
          <p:spPr>
            <a:xfrm>
              <a:off x="5244170" y="4905248"/>
              <a:ext cx="1791040" cy="34718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22563" tIns="22563" rIns="22563" bIns="22563" anchor="t" anchorCtr="0">
              <a:spAutoFit/>
            </a:bodyPr>
            <a:lstStyle/>
            <a:p>
              <a:pPr algn="ctr" defTabSz="761970">
                <a:lnSpc>
                  <a:spcPct val="70000"/>
                </a:lnSpc>
                <a:buClr>
                  <a:srgbClr val="FFFFFF"/>
                </a:buClr>
                <a:buSzPts val="5400"/>
              </a:pPr>
              <a: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SUSPENSÃO:</a:t>
              </a:r>
              <a:br>
                <a:rPr lang="pt-BR" b="1" dirty="0">
                  <a:solidFill>
                    <a:srgbClr val="333333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</a:br>
              <a:r>
                <a:rPr lang="pt-BR" b="1" dirty="0">
                  <a:solidFill>
                    <a:srgbClr val="045CD6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R$ 9,4 Bi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04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1.85185E-6 L 0.06211 1.85185E-6 " pathEditMode="relative" rAng="0" ptsTypes="AA">
                                      <p:cBhvr>
                                        <p:cTn id="9" dur="1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cxnSp>
        <p:nvCxnSpPr>
          <p:cNvPr id="223" name="Google Shape;223;p3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4" name="Google Shape;224;p3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234" name="Google Shape;234;p3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7231934-6C3E-6828-EDB8-B781E6CF18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04" t="23596" r="4744" b="11111"/>
          <a:stretch>
            <a:fillRect/>
          </a:stretch>
        </p:blipFill>
        <p:spPr>
          <a:xfrm>
            <a:off x="3820604" y="1779245"/>
            <a:ext cx="5323396" cy="254774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F7E7C81-3FC5-1F6A-47E9-004B8E4994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72" t="4548" r="64957" b="75440"/>
          <a:stretch>
            <a:fillRect/>
          </a:stretch>
        </p:blipFill>
        <p:spPr>
          <a:xfrm>
            <a:off x="572362" y="774208"/>
            <a:ext cx="2502431" cy="10956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38012D3-12BC-263A-DDE9-DC2574EF6A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247" t="3485" r="33282" b="76503"/>
          <a:stretch>
            <a:fillRect/>
          </a:stretch>
        </p:blipFill>
        <p:spPr>
          <a:xfrm>
            <a:off x="572362" y="2060426"/>
            <a:ext cx="2502431" cy="109567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0A0DA9D-B552-DD50-4CF9-C67B3BF49C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5810" t="3920" r="3719" b="76068"/>
          <a:stretch>
            <a:fillRect/>
          </a:stretch>
        </p:blipFill>
        <p:spPr>
          <a:xfrm>
            <a:off x="517263" y="3438327"/>
            <a:ext cx="2502431" cy="10956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"/>
          <p:cNvSpPr/>
          <p:nvPr/>
        </p:nvSpPr>
        <p:spPr>
          <a:xfrm>
            <a:off x="124809" y="-50"/>
            <a:ext cx="9033300" cy="51435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rgbClr val="004D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rgbClr val="90F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245" name="Google Shape;245;p7"/>
          <p:cNvPicPr preferRelativeResize="0"/>
          <p:nvPr/>
        </p:nvPicPr>
        <p:blipFill rotWithShape="1">
          <a:blip r:embed="rId3">
            <a:alphaModFix amt="48000"/>
          </a:blip>
          <a:srcRect b="14591"/>
          <a:stretch/>
        </p:blipFill>
        <p:spPr>
          <a:xfrm>
            <a:off x="110700" y="-96"/>
            <a:ext cx="90333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7"/>
          <p:cNvSpPr txBox="1"/>
          <p:nvPr/>
        </p:nvSpPr>
        <p:spPr>
          <a:xfrm>
            <a:off x="756650" y="1872985"/>
            <a:ext cx="7703725" cy="139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algn="ctr">
              <a:buClr>
                <a:schemeClr val="lt2"/>
              </a:buClr>
              <a:buSzPts val="2000"/>
            </a:pPr>
            <a:r>
              <a:rPr lang="pt-BR" sz="4000" b="1" dirty="0">
                <a:solidFill>
                  <a:schemeClr val="dk2"/>
                </a:solidFill>
                <a:latin typeface="Montserrat"/>
              </a:rPr>
              <a:t>Organize o que </a:t>
            </a:r>
          </a:p>
          <a:p>
            <a:pPr algn="ctr">
              <a:buClr>
                <a:schemeClr val="lt2"/>
              </a:buClr>
              <a:buSzPts val="2000"/>
            </a:pPr>
            <a:r>
              <a:rPr lang="pt-BR" sz="4000" b="1" dirty="0">
                <a:solidFill>
                  <a:schemeClr val="dk2"/>
                </a:solidFill>
                <a:latin typeface="Montserrat"/>
              </a:rPr>
              <a:t>realmente importa</a:t>
            </a:r>
          </a:p>
          <a:p>
            <a:pPr algn="ctr">
              <a:buClr>
                <a:schemeClr val="lt2"/>
              </a:buClr>
              <a:buSzPts val="2000"/>
            </a:pPr>
            <a:endParaRPr lang="pt-BR" sz="4000" b="1" dirty="0">
              <a:solidFill>
                <a:schemeClr val="dk2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"/>
          <p:cNvSpPr txBox="1">
            <a:spLocks noGrp="1"/>
          </p:cNvSpPr>
          <p:nvPr>
            <p:ph type="sldNum" idx="12"/>
          </p:nvPr>
        </p:nvSpPr>
        <p:spPr>
          <a:xfrm>
            <a:off x="8546541" y="481138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cxnSp>
        <p:nvCxnSpPr>
          <p:cNvPr id="252" name="Google Shape;252;p4"/>
          <p:cNvCxnSpPr/>
          <p:nvPr/>
        </p:nvCxnSpPr>
        <p:spPr>
          <a:xfrm>
            <a:off x="8063588" y="158190"/>
            <a:ext cx="0" cy="451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3" name="Google Shape;253;p4" title="GOB01-OFBR-LogoConecta-AF-RGB-positiv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7788" y="186502"/>
            <a:ext cx="702250" cy="39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"/>
          <p:cNvSpPr/>
          <p:nvPr/>
        </p:nvSpPr>
        <p:spPr>
          <a:xfrm>
            <a:off x="0" y="50"/>
            <a:ext cx="110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pic>
        <p:nvPicPr>
          <p:cNvPr id="256" name="Google Shape;256;p4" title="ML_color_izquierd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7068" y="220305"/>
            <a:ext cx="1152321" cy="293258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"/>
          <p:cNvSpPr txBox="1"/>
          <p:nvPr/>
        </p:nvSpPr>
        <p:spPr>
          <a:xfrm>
            <a:off x="654599" y="1505325"/>
            <a:ext cx="7621649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dirty="0">
                <a:solidFill>
                  <a:srgbClr val="17318A"/>
                </a:solidFill>
                <a:latin typeface="Figtree"/>
              </a:rPr>
              <a:t>Muitas oficinas trabalham muito, têm movimento e até faturam bem. O problema é que a rotina acaba sendo comandada pela urgência, e não pela organização.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Quando tudo é prioridade, nada é prioridade.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Uma oficina organizada não é a que está limpa ou cheia de ferramentas. É a que consegue fazer o básico todos os dias, com consistência.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  <a:p>
            <a:r>
              <a:rPr lang="pt-BR" dirty="0">
                <a:solidFill>
                  <a:srgbClr val="17318A"/>
                </a:solidFill>
                <a:latin typeface="Figtree"/>
              </a:rPr>
              <a:t>Organização começa criando uma rotina simples e repetitiva</a:t>
            </a:r>
          </a:p>
          <a:p>
            <a:endParaRPr lang="pt-BR" dirty="0">
              <a:solidFill>
                <a:srgbClr val="17318A"/>
              </a:solidFill>
              <a:latin typeface="Figtre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18328A"/>
      </a:dk1>
      <a:lt1>
        <a:srgbClr val="90F252"/>
      </a:lt1>
      <a:dk2>
        <a:srgbClr val="FFFFFF"/>
      </a:dk2>
      <a:lt2>
        <a:srgbClr val="00134E"/>
      </a:lt2>
      <a:accent1>
        <a:srgbClr val="00B7A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678</Words>
  <Application>Microsoft Macintosh PowerPoint</Application>
  <PresentationFormat>Apresentação na tela (16:9)</PresentationFormat>
  <Paragraphs>110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4" baseType="lpstr">
      <vt:lpstr>Arial</vt:lpstr>
      <vt:lpstr>Figtree</vt:lpstr>
      <vt:lpstr>Proxima Nova</vt:lpstr>
      <vt:lpstr>Montserrat</vt:lpstr>
      <vt:lpstr>Figtree SemiBold</vt:lpstr>
      <vt:lpstr>Proxima Nova Extrabold</vt:lpstr>
      <vt:lpstr>Simple Light</vt:lpstr>
      <vt:lpstr>Apresentação do PowerPoint</vt:lpstr>
      <vt:lpstr>Sergio Santos</vt:lpstr>
      <vt:lpstr>Como fazer a melhor gestão e organização da sua oficina?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@sergiosantos.sr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Sergio Santos</cp:lastModifiedBy>
  <cp:revision>11</cp:revision>
  <dcterms:modified xsi:type="dcterms:W3CDTF">2026-08-08T16:29:24Z</dcterms:modified>
</cp:coreProperties>
</file>